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20"/>
  </p:notesMasterIdLst>
  <p:sldIdLst>
    <p:sldId id="256" r:id="rId2"/>
    <p:sldId id="339" r:id="rId3"/>
    <p:sldId id="340" r:id="rId4"/>
    <p:sldId id="341" r:id="rId5"/>
    <p:sldId id="342" r:id="rId6"/>
    <p:sldId id="343" r:id="rId7"/>
    <p:sldId id="331" r:id="rId8"/>
    <p:sldId id="344" r:id="rId9"/>
    <p:sldId id="345" r:id="rId10"/>
    <p:sldId id="346" r:id="rId11"/>
    <p:sldId id="347" r:id="rId12"/>
    <p:sldId id="332" r:id="rId13"/>
    <p:sldId id="333" r:id="rId14"/>
    <p:sldId id="334" r:id="rId15"/>
    <p:sldId id="338" r:id="rId16"/>
    <p:sldId id="336" r:id="rId17"/>
    <p:sldId id="337" r:id="rId18"/>
    <p:sldId id="335" r:id="rId19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ACEC"/>
    <a:srgbClr val="011893"/>
    <a:srgbClr val="000000"/>
    <a:srgbClr val="FF8AD8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11" autoAdjust="0"/>
    <p:restoredTop sz="88991" autoAdjust="0"/>
  </p:normalViewPr>
  <p:slideViewPr>
    <p:cSldViewPr>
      <p:cViewPr varScale="1">
        <p:scale>
          <a:sx n="152" d="100"/>
          <a:sy n="152" d="100"/>
        </p:scale>
        <p:origin x="70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4.tiff>
</file>

<file path=ppt/media/image15.tiff>
</file>

<file path=ppt/media/image16.tiff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4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D1B20-A248-FB47-8240-73C0C5F47C9D}" type="datetimeFigureOut">
              <a:t>2019/12/11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746F-AF1F-C048-A2ED-B38EF01E9631}" type="slidenum"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5597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円/楕円 3">
            <a:extLst>
              <a:ext uri="{FF2B5EF4-FFF2-40B4-BE49-F238E27FC236}">
                <a16:creationId xmlns:a16="http://schemas.microsoft.com/office/drawing/2014/main" id="{40BD511A-FE9E-B641-A323-1F2451D0C873}"/>
              </a:ext>
            </a:extLst>
          </p:cNvPr>
          <p:cNvSpPr/>
          <p:nvPr userDrawn="1"/>
        </p:nvSpPr>
        <p:spPr>
          <a:xfrm>
            <a:off x="8651631" y="6350558"/>
            <a:ext cx="411982" cy="41198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latin typeface="+mj-ea"/>
              <a:ea typeface="+mj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0A01A1C-B0C5-904D-963A-785848775F4A}"/>
              </a:ext>
            </a:extLst>
          </p:cNvPr>
          <p:cNvSpPr txBox="1"/>
          <p:nvPr userDrawn="1"/>
        </p:nvSpPr>
        <p:spPr>
          <a:xfrm>
            <a:off x="8661679" y="6400799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8E17320-8F29-C346-80F3-7693511BE498}" type="slidenum">
              <a:rPr kumimoji="1" lang="ja-JP" altLang="en-US" sz="1400"/>
              <a:pPr algn="ctr"/>
              <a:t>‹#›</a:t>
            </a:fld>
            <a:endParaRPr kumimoji="1" lang="ja-JP" altLang="en-US" sz="1400" dirty="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1977278B-6103-7448-8885-11FCA29D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ln>
                  <a:solidFill>
                    <a:srgbClr val="011893"/>
                  </a:solidFill>
                </a:ln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47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0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tiff"/><Relationship Id="rId5" Type="http://schemas.openxmlformats.org/officeDocument/2006/relationships/image" Target="../media/image28.tiff"/><Relationship Id="rId4" Type="http://schemas.openxmlformats.org/officeDocument/2006/relationships/image" Target="../media/image2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C4099E-EB60-DC4F-967D-225ED88E614D}"/>
              </a:ext>
            </a:extLst>
          </p:cNvPr>
          <p:cNvSpPr txBox="1"/>
          <p:nvPr/>
        </p:nvSpPr>
        <p:spPr>
          <a:xfrm>
            <a:off x="0" y="124968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solidFill>
                  <a:srgbClr val="011893"/>
                </a:solidFill>
              </a:rPr>
              <a:t>乱数を使ったプログラム</a:t>
            </a:r>
            <a:endParaRPr kumimoji="1" lang="ja-JP" altLang="en-US" sz="3200" dirty="0">
              <a:solidFill>
                <a:srgbClr val="011893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FA400E-C243-F347-9BE6-46E657DCD3B8}"/>
              </a:ext>
            </a:extLst>
          </p:cNvPr>
          <p:cNvSpPr txBox="1"/>
          <p:nvPr/>
        </p:nvSpPr>
        <p:spPr>
          <a:xfrm>
            <a:off x="0" y="16256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/>
              <a:t>プログラミング基礎同演習</a:t>
            </a:r>
            <a:endParaRPr kumimoji="1" lang="ja-JP" altLang="en-US" sz="28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1C33B1-D329-9348-9718-97E836138DF6}"/>
              </a:ext>
            </a:extLst>
          </p:cNvPr>
          <p:cNvSpPr txBox="1"/>
          <p:nvPr/>
        </p:nvSpPr>
        <p:spPr>
          <a:xfrm>
            <a:off x="3627120" y="5242560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慶應義塾大学理工学部物理情報工学科</a:t>
            </a:r>
            <a:endParaRPr lang="en-US" altLang="ja-JP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5EEEB6-32A6-914E-957E-5C31A877EF9C}"/>
              </a:ext>
            </a:extLst>
          </p:cNvPr>
          <p:cNvSpPr txBox="1"/>
          <p:nvPr/>
        </p:nvSpPr>
        <p:spPr>
          <a:xfrm>
            <a:off x="8172400" y="56612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渡辺</a:t>
            </a:r>
            <a:endParaRPr lang="en-US" altLang="ja-JP" sz="2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5E05EE1-8957-9F44-8F8E-6BD27683056C}"/>
              </a:ext>
            </a:extLst>
          </p:cNvPr>
          <p:cNvSpPr txBox="1"/>
          <p:nvPr/>
        </p:nvSpPr>
        <p:spPr>
          <a:xfrm>
            <a:off x="3271520" y="4338320"/>
            <a:ext cx="25250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/>
              <a:t>2019/12/24</a:t>
            </a:r>
            <a:endParaRPr kumimoji="1" lang="ja-JP" altLang="en-US" sz="40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1D4ADEE-9E59-8A4A-88B8-D34187A71FF4}"/>
              </a:ext>
            </a:extLst>
          </p:cNvPr>
          <p:cNvSpPr txBox="1"/>
          <p:nvPr/>
        </p:nvSpPr>
        <p:spPr>
          <a:xfrm>
            <a:off x="1043608" y="5949280"/>
            <a:ext cx="2476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00B050"/>
                </a:solidFill>
              </a:rPr>
              <a:t>#</a:t>
            </a:r>
            <a:r>
              <a:rPr kumimoji="1" lang="ja-JP" altLang="en-US" sz="3200" dirty="0">
                <a:solidFill>
                  <a:srgbClr val="00B050"/>
                </a:solidFill>
              </a:rPr>
              <a:t>プロ同演習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FB9F7F85-26CF-EB44-87B9-1825A2C5A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5949280"/>
            <a:ext cx="710444" cy="64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33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51DD9F0-3EBC-C14D-9237-A8050F961896}"/>
              </a:ext>
            </a:extLst>
          </p:cNvPr>
          <p:cNvSpPr/>
          <p:nvPr/>
        </p:nvSpPr>
        <p:spPr>
          <a:xfrm>
            <a:off x="662730" y="2553022"/>
            <a:ext cx="2298583" cy="316013"/>
          </a:xfrm>
          <a:prstGeom prst="rect">
            <a:avLst/>
          </a:prstGeom>
          <a:solidFill>
            <a:srgbClr val="EBA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BB15D84-1C69-2B44-99E7-D7E9AA408A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乱数の「種」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7D956FA-AA55-A84A-9A49-F4FD7E1DBD2F}"/>
              </a:ext>
            </a:extLst>
          </p:cNvPr>
          <p:cNvSpPr txBox="1"/>
          <p:nvPr/>
        </p:nvSpPr>
        <p:spPr>
          <a:xfrm>
            <a:off x="467544" y="1124744"/>
            <a:ext cx="7263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乱数の「種」を固定すると、同じ乱数列が得られる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2A607B9-6764-CE43-B107-D88BE1445444}"/>
              </a:ext>
            </a:extLst>
          </p:cNvPr>
          <p:cNvSpPr/>
          <p:nvPr/>
        </p:nvSpPr>
        <p:spPr>
          <a:xfrm>
            <a:off x="629741" y="1904950"/>
            <a:ext cx="4572000" cy="16312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" altLang="ja-JP" sz="20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random</a:t>
            </a:r>
            <a:endParaRPr lang="en" altLang="ja-JP" sz="20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000" b="0">
                <a:effectLst/>
                <a:latin typeface="Menlo" panose="020B0609030804020204" pitchFamily="49" charset="0"/>
              </a:rPr>
              <a:t>random.seed(1)</a:t>
            </a:r>
          </a:p>
          <a:p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0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_ 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0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2000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sz="20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0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ja-JP" sz="20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):</a:t>
            </a:r>
            <a:endParaRPr lang="en" altLang="ja-JP" sz="20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000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0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(random.randint(</a:t>
            </a:r>
            <a:r>
              <a:rPr lang="en" altLang="ja-JP" sz="20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0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sz="20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" altLang="ja-JP" sz="20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))</a:t>
            </a:r>
            <a:endParaRPr lang="en" altLang="ja-JP" sz="20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右矢印 5">
            <a:extLst>
              <a:ext uri="{FF2B5EF4-FFF2-40B4-BE49-F238E27FC236}">
                <a16:creationId xmlns:a16="http://schemas.microsoft.com/office/drawing/2014/main" id="{1FC33D8F-4B9A-774A-8759-E2D93E55B1AD}"/>
              </a:ext>
            </a:extLst>
          </p:cNvPr>
          <p:cNvSpPr/>
          <p:nvPr/>
        </p:nvSpPr>
        <p:spPr>
          <a:xfrm>
            <a:off x="874576" y="4588801"/>
            <a:ext cx="360040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525DB97-357D-BE49-9B72-A6D745DBC3DC}"/>
              </a:ext>
            </a:extLst>
          </p:cNvPr>
          <p:cNvSpPr txBox="1"/>
          <p:nvPr/>
        </p:nvSpPr>
        <p:spPr>
          <a:xfrm>
            <a:off x="545284" y="3959603"/>
            <a:ext cx="4801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何度実行しても以下の結果になる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C574720-FFD0-D34B-8B02-66CD193B9725}"/>
              </a:ext>
            </a:extLst>
          </p:cNvPr>
          <p:cNvSpPr/>
          <p:nvPr/>
        </p:nvSpPr>
        <p:spPr>
          <a:xfrm>
            <a:off x="1410839" y="4586572"/>
            <a:ext cx="25811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>
                <a:effectLst/>
                <a:latin typeface="Monaco" pitchFamily="2" charset="0"/>
              </a:rPr>
              <a:t>2, 5, 1, 3, 1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9CE5E1B-8D54-784F-A453-CB1CCC46CBFC}"/>
              </a:ext>
            </a:extLst>
          </p:cNvPr>
          <p:cNvSpPr txBox="1"/>
          <p:nvPr/>
        </p:nvSpPr>
        <p:spPr>
          <a:xfrm>
            <a:off x="683568" y="5589240"/>
            <a:ext cx="5832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「種」を固定しておくと結果が再現性を持つようになり、デバッグ時に便利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9B067383-67AB-EE46-8D31-ED4B66D54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232" y="5157192"/>
            <a:ext cx="1440160" cy="144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64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56EB41B-4A9C-8D41-B263-1299FDF990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実数の乱数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F852964-7C8F-814B-8E09-3664F869879D}"/>
              </a:ext>
            </a:extLst>
          </p:cNvPr>
          <p:cNvSpPr/>
          <p:nvPr/>
        </p:nvSpPr>
        <p:spPr>
          <a:xfrm>
            <a:off x="539552" y="908720"/>
            <a:ext cx="38876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random.random()</a:t>
            </a:r>
            <a:endParaRPr lang="en" altLang="ja-JP" sz="32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7E889D7-FD4C-9741-8235-F9D72845D477}"/>
              </a:ext>
            </a:extLst>
          </p:cNvPr>
          <p:cNvSpPr txBox="1"/>
          <p:nvPr/>
        </p:nvSpPr>
        <p:spPr>
          <a:xfrm>
            <a:off x="4427984" y="908720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0</a:t>
            </a:r>
            <a:r>
              <a:rPr kumimoji="1" lang="ja-JP" altLang="en-US" sz="2800"/>
              <a:t>以上</a:t>
            </a:r>
            <a:r>
              <a:rPr kumimoji="1" lang="en-US" altLang="ja-JP" sz="2800"/>
              <a:t>1</a:t>
            </a:r>
            <a:r>
              <a:rPr kumimoji="1" lang="ja-JP" altLang="en-US" sz="2800"/>
              <a:t>未満の実数の乱数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2AD6043-686E-3D43-A11E-649C2D1A0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292080" y="2276872"/>
            <a:ext cx="3024336" cy="3024336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AC54CEE-3EE2-0240-9D93-919884D329A6}"/>
              </a:ext>
            </a:extLst>
          </p:cNvPr>
          <p:cNvSpPr/>
          <p:nvPr/>
        </p:nvSpPr>
        <p:spPr>
          <a:xfrm>
            <a:off x="467544" y="2204864"/>
            <a:ext cx="4176464" cy="317009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random</a:t>
            </a:r>
          </a:p>
          <a:p>
            <a:b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trial 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20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100000</a:t>
            </a:r>
            <a:endParaRPr lang="en" altLang="ja-JP" sz="20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n 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20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0</a:t>
            </a:r>
            <a:endParaRPr lang="en" altLang="ja-JP" sz="20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_ 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2000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(trial):</a:t>
            </a:r>
          </a:p>
          <a:p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x 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random.random()</a:t>
            </a:r>
          </a:p>
          <a:p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y 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random.random()</a:t>
            </a:r>
          </a:p>
          <a:p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    if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x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" altLang="ja-JP" sz="20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y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" altLang="ja-JP" sz="20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20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1.0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     n 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20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sz="20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000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(n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trial</a:t>
            </a:r>
            <a:r>
              <a:rPr lang="en" altLang="ja-JP" sz="20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ja-JP" sz="20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4.0</a:t>
            </a:r>
            <a:r>
              <a:rPr lang="en" altLang="ja-JP" sz="2000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EA6E578-6B1E-F94E-A31C-2700988F4260}"/>
              </a:ext>
            </a:extLst>
          </p:cNvPr>
          <p:cNvSpPr txBox="1"/>
          <p:nvPr/>
        </p:nvSpPr>
        <p:spPr>
          <a:xfrm>
            <a:off x="467544" y="1772816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円周率を求めるプログラム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EEADC43-D3BE-CA46-ADD5-E3500184F8B3}"/>
              </a:ext>
            </a:extLst>
          </p:cNvPr>
          <p:cNvSpPr txBox="1"/>
          <p:nvPr/>
        </p:nvSpPr>
        <p:spPr>
          <a:xfrm>
            <a:off x="611560" y="5589240"/>
            <a:ext cx="60486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/>
              <a:t>一辺</a:t>
            </a:r>
            <a:r>
              <a:rPr kumimoji="1" lang="en-US" altLang="ja-JP" sz="2000"/>
              <a:t>1</a:t>
            </a:r>
            <a:r>
              <a:rPr kumimoji="1" lang="ja-JP" altLang="en-US" sz="2000"/>
              <a:t>の正方形の領域に点をランダムにばらまく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B09684A7-A508-374C-BA12-41F2B1A0E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6165304"/>
            <a:ext cx="1728192" cy="388358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722B2167-6B1C-3849-9300-BE0E80C01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8024" y="6093296"/>
            <a:ext cx="711200" cy="469900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9E937D8-CE7C-1447-A93E-7B6694AB0FF1}"/>
              </a:ext>
            </a:extLst>
          </p:cNvPr>
          <p:cNvSpPr txBox="1"/>
          <p:nvPr/>
        </p:nvSpPr>
        <p:spPr>
          <a:xfrm>
            <a:off x="2627784" y="6165304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を満たす確率は</a:t>
            </a:r>
          </a:p>
        </p:txBody>
      </p:sp>
    </p:spTree>
    <p:extLst>
      <p:ext uri="{BB962C8B-B14F-4D97-AF65-F5344CB8AC3E}">
        <p14:creationId xmlns:p14="http://schemas.microsoft.com/office/powerpoint/2010/main" val="1709534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E70BB5E-6898-604E-BD2B-4AEF43C032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「シミュレーション」で試す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9F2E86D-C2F9-4947-8790-AA706ADB9993}"/>
              </a:ext>
            </a:extLst>
          </p:cNvPr>
          <p:cNvSpPr txBox="1"/>
          <p:nvPr/>
        </p:nvSpPr>
        <p:spPr>
          <a:xfrm>
            <a:off x="539552" y="3645024"/>
            <a:ext cx="772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ランダムに「グー」「チョキ」「パー」を出す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AC55749-0848-B546-A1A6-2F613A4894A1}"/>
              </a:ext>
            </a:extLst>
          </p:cNvPr>
          <p:cNvSpPr/>
          <p:nvPr/>
        </p:nvSpPr>
        <p:spPr>
          <a:xfrm>
            <a:off x="827584" y="4581128"/>
            <a:ext cx="5598695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random.choice([</a:t>
            </a:r>
            <a:r>
              <a:rPr lang="en" altLang="ja-JP" sz="2400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'G'</a:t>
            </a:r>
            <a:r>
              <a:rPr lang="en" altLang="ja-JP" sz="24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sz="2400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'C'</a:t>
            </a:r>
            <a:r>
              <a:rPr lang="en" altLang="ja-JP" sz="24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sz="2400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'P'</a:t>
            </a:r>
            <a:r>
              <a:rPr lang="en" altLang="ja-JP" sz="24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])</a:t>
            </a:r>
            <a:endParaRPr lang="en" altLang="ja-JP" sz="24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C009997-9A7F-214B-93B3-BE3FA3ED29D1}"/>
              </a:ext>
            </a:extLst>
          </p:cNvPr>
          <p:cNvSpPr txBox="1"/>
          <p:nvPr/>
        </p:nvSpPr>
        <p:spPr>
          <a:xfrm>
            <a:off x="2915816" y="4077072"/>
            <a:ext cx="412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G</a:t>
            </a:r>
            <a:endParaRPr kumimoji="1" lang="ja-JP" altLang="en-US" sz="24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B8FEEF1-04A7-1249-B285-FC432D9CB052}"/>
              </a:ext>
            </a:extLst>
          </p:cNvPr>
          <p:cNvSpPr txBox="1"/>
          <p:nvPr/>
        </p:nvSpPr>
        <p:spPr>
          <a:xfrm>
            <a:off x="4499992" y="4077072"/>
            <a:ext cx="4026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C</a:t>
            </a:r>
            <a:endParaRPr kumimoji="1" lang="ja-JP" altLang="en-US" sz="24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607A7D2-FD95-1A46-8D4E-A0CA1EF48732}"/>
              </a:ext>
            </a:extLst>
          </p:cNvPr>
          <p:cNvSpPr txBox="1"/>
          <p:nvPr/>
        </p:nvSpPr>
        <p:spPr>
          <a:xfrm>
            <a:off x="6012160" y="4077072"/>
            <a:ext cx="341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P</a:t>
            </a:r>
            <a:endParaRPr kumimoji="1" lang="ja-JP" altLang="en-US" sz="24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00690BD-1CDB-804C-9BC4-1A0C8D0B2F91}"/>
              </a:ext>
            </a:extLst>
          </p:cNvPr>
          <p:cNvSpPr/>
          <p:nvPr/>
        </p:nvSpPr>
        <p:spPr>
          <a:xfrm>
            <a:off x="899592" y="2060848"/>
            <a:ext cx="4507965" cy="954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" altLang="ja-JP" sz="2800">
                <a:solidFill>
                  <a:srgbClr val="7B30D0"/>
                </a:solidFill>
                <a:latin typeface="Menlo" panose="020B0609030804020204" pitchFamily="49" charset="0"/>
              </a:rPr>
              <a:t>import</a:t>
            </a:r>
            <a:r>
              <a:rPr lang="en" altLang="ja-JP" sz="2800">
                <a:solidFill>
                  <a:srgbClr val="0460B1"/>
                </a:solidFill>
                <a:latin typeface="Menlo" panose="020B0609030804020204" pitchFamily="49" charset="0"/>
              </a:rPr>
              <a:t> random</a:t>
            </a:r>
            <a:endParaRPr lang="en" altLang="ja-JP" sz="2800">
              <a:solidFill>
                <a:srgbClr val="236EBF"/>
              </a:solidFill>
              <a:latin typeface="Menlo" panose="020B0609030804020204" pitchFamily="49" charset="0"/>
            </a:endParaRPr>
          </a:p>
          <a:p>
            <a:r>
              <a:rPr lang="en" altLang="ja-JP" sz="2800">
                <a:solidFill>
                  <a:srgbClr val="0460B1"/>
                </a:solidFill>
                <a:latin typeface="Menlo" panose="020B0609030804020204" pitchFamily="49" charset="0"/>
              </a:rPr>
              <a:t>random.choice(</a:t>
            </a:r>
            <a:r>
              <a:rPr lang="ja-JP" altLang="en-US" sz="2800">
                <a:solidFill>
                  <a:srgbClr val="000000"/>
                </a:solidFill>
                <a:latin typeface="Menlo" panose="020B0609030804020204" pitchFamily="49" charset="0"/>
              </a:rPr>
              <a:t>リスト</a:t>
            </a:r>
            <a:r>
              <a:rPr lang="en" altLang="ja-JP" sz="2800">
                <a:solidFill>
                  <a:srgbClr val="0460B1"/>
                </a:solidFill>
                <a:latin typeface="Menlo" panose="020B0609030804020204" pitchFamily="49" charset="0"/>
              </a:rPr>
              <a:t>)</a:t>
            </a:r>
            <a:endParaRPr lang="ja-JP" altLang="en-US" sz="280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5236291-3E3E-9440-825A-306321BBFDCB}"/>
              </a:ext>
            </a:extLst>
          </p:cNvPr>
          <p:cNvSpPr txBox="1"/>
          <p:nvPr/>
        </p:nvSpPr>
        <p:spPr>
          <a:xfrm>
            <a:off x="395536" y="1268760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与えられたリストから要素を一つランダムに選ぶ</a:t>
            </a:r>
          </a:p>
        </p:txBody>
      </p:sp>
    </p:spTree>
    <p:extLst>
      <p:ext uri="{BB962C8B-B14F-4D97-AF65-F5344CB8AC3E}">
        <p14:creationId xmlns:p14="http://schemas.microsoft.com/office/powerpoint/2010/main" val="357275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E361704-6F47-B346-8C01-062C145AF7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「シミュレーション」で試す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0E00D98-0EC9-DE44-A0F3-26723FD05F35}"/>
              </a:ext>
            </a:extLst>
          </p:cNvPr>
          <p:cNvSpPr txBox="1"/>
          <p:nvPr/>
        </p:nvSpPr>
        <p:spPr>
          <a:xfrm>
            <a:off x="395536" y="1196752"/>
            <a:ext cx="7263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リスト内包表記を使って、</a:t>
            </a:r>
            <a:r>
              <a:rPr kumimoji="1" lang="en-US" altLang="ja-JP" sz="2400"/>
              <a:t>10</a:t>
            </a:r>
            <a:r>
              <a:rPr kumimoji="1" lang="ja-JP" altLang="en-US" sz="2400"/>
              <a:t>個の「手」を生成する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5C599F2-B304-2E49-BC39-84B97AC2B901}"/>
              </a:ext>
            </a:extLst>
          </p:cNvPr>
          <p:cNvSpPr/>
          <p:nvPr/>
        </p:nvSpPr>
        <p:spPr>
          <a:xfrm>
            <a:off x="755576" y="1844824"/>
            <a:ext cx="7056784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N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10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[random.choice([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'G'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'C'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'P'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])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_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(N)]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57E34B3-5334-A644-A9EC-71FB8D58136A}"/>
              </a:ext>
            </a:extLst>
          </p:cNvPr>
          <p:cNvSpPr/>
          <p:nvPr/>
        </p:nvSpPr>
        <p:spPr>
          <a:xfrm>
            <a:off x="1907704" y="2852936"/>
            <a:ext cx="71642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['G', 'G', 'G', 'G', 'P', 'G', 'C', 'G', 'C', 'P']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右矢印 5">
            <a:extLst>
              <a:ext uri="{FF2B5EF4-FFF2-40B4-BE49-F238E27FC236}">
                <a16:creationId xmlns:a16="http://schemas.microsoft.com/office/drawing/2014/main" id="{235C2D38-580A-ED4F-91A6-249D547F1A8B}"/>
              </a:ext>
            </a:extLst>
          </p:cNvPr>
          <p:cNvSpPr/>
          <p:nvPr/>
        </p:nvSpPr>
        <p:spPr>
          <a:xfrm>
            <a:off x="1475656" y="2852936"/>
            <a:ext cx="360040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6AF3B6F-7695-6748-8D91-A7FD51349035}"/>
              </a:ext>
            </a:extLst>
          </p:cNvPr>
          <p:cNvSpPr txBox="1"/>
          <p:nvPr/>
        </p:nvSpPr>
        <p:spPr>
          <a:xfrm>
            <a:off x="467544" y="3573016"/>
            <a:ext cx="70166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set</a:t>
            </a:r>
            <a:r>
              <a:rPr kumimoji="1" lang="ja-JP" altLang="en-US" sz="2400"/>
              <a:t>を使うと、リストの重複する要素を削除できる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F1846EE-4E43-6B43-BD2A-D28793139CAA}"/>
              </a:ext>
            </a:extLst>
          </p:cNvPr>
          <p:cNvSpPr/>
          <p:nvPr/>
        </p:nvSpPr>
        <p:spPr>
          <a:xfrm>
            <a:off x="683568" y="4365104"/>
            <a:ext cx="8136904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C3EB7"/>
                </a:solidFill>
                <a:effectLst/>
                <a:latin typeface="Menlo" panose="020B0609030804020204" pitchFamily="49" charset="0"/>
              </a:rPr>
              <a:t>set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([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'G'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'G'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'G'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'G'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'P'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'G'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'C'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'G'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'C'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'P'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])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9" name="右矢印 8">
            <a:extLst>
              <a:ext uri="{FF2B5EF4-FFF2-40B4-BE49-F238E27FC236}">
                <a16:creationId xmlns:a16="http://schemas.microsoft.com/office/drawing/2014/main" id="{2FA4BEEE-1ECB-EE49-83E5-3623291189F6}"/>
              </a:ext>
            </a:extLst>
          </p:cNvPr>
          <p:cNvSpPr/>
          <p:nvPr/>
        </p:nvSpPr>
        <p:spPr>
          <a:xfrm>
            <a:off x="1475656" y="5157192"/>
            <a:ext cx="360040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535849D9-89B7-0046-A14E-D6E395825BBB}"/>
              </a:ext>
            </a:extLst>
          </p:cNvPr>
          <p:cNvSpPr/>
          <p:nvPr/>
        </p:nvSpPr>
        <p:spPr>
          <a:xfrm>
            <a:off x="2051720" y="5229200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b="0" i="1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{'C', 'G', 'P'}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6D1242B-75FD-4348-9D9E-08CB854FAF2C}"/>
              </a:ext>
            </a:extLst>
          </p:cNvPr>
          <p:cNvSpPr txBox="1"/>
          <p:nvPr/>
        </p:nvSpPr>
        <p:spPr>
          <a:xfrm>
            <a:off x="611560" y="5949280"/>
            <a:ext cx="572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これを利用して「あいこ」判定ができる</a:t>
            </a:r>
          </a:p>
        </p:txBody>
      </p:sp>
    </p:spTree>
    <p:extLst>
      <p:ext uri="{BB962C8B-B14F-4D97-AF65-F5344CB8AC3E}">
        <p14:creationId xmlns:p14="http://schemas.microsoft.com/office/powerpoint/2010/main" val="3936043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91C6FC28-372E-9A4A-A375-E3AD13E8C6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「シミュレーション」で試す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1B6410E3-016B-504B-AD18-D90F0CE8F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549623" y="1903700"/>
            <a:ext cx="514286" cy="514286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823418D7-6497-6C4C-A801-F6D05A670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648039" y="1786818"/>
            <a:ext cx="575065" cy="631168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1B330637-2AF8-3B4C-A42F-EC9DAA37F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802793" y="1796167"/>
            <a:ext cx="677922" cy="621819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1F7F13AD-2B1C-9F4E-91C6-2BA44817D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807234" y="1903700"/>
            <a:ext cx="514286" cy="514286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A3500C1F-9960-0748-9254-91A777992D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390428" y="1796167"/>
            <a:ext cx="677922" cy="621819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3B271CD-E996-414D-9160-358485053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394869" y="1903700"/>
            <a:ext cx="514286" cy="514286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8E41C82-CA2A-9849-A5FC-0CED35700789}"/>
              </a:ext>
            </a:extLst>
          </p:cNvPr>
          <p:cNvSpPr txBox="1"/>
          <p:nvPr/>
        </p:nvSpPr>
        <p:spPr>
          <a:xfrm flipH="1">
            <a:off x="2519819" y="1710100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84E203F-4C0E-2C47-8056-A6C52DCE4957}"/>
              </a:ext>
            </a:extLst>
          </p:cNvPr>
          <p:cNvSpPr txBox="1"/>
          <p:nvPr/>
        </p:nvSpPr>
        <p:spPr>
          <a:xfrm flipH="1">
            <a:off x="251520" y="1484784"/>
            <a:ext cx="17281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400">
                <a:solidFill>
                  <a:srgbClr val="FF0000"/>
                </a:solidFill>
              </a:rPr>
              <a:t>set(</a:t>
            </a:r>
            <a:r>
              <a:rPr kumimoji="1" lang="en-US" altLang="ja-JP" sz="6400"/>
              <a:t>[</a:t>
            </a:r>
            <a:endParaRPr kumimoji="1" lang="ja-JP" altLang="en-US" sz="640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01640CF-78ED-F948-8C47-54E61EC74DD8}"/>
              </a:ext>
            </a:extLst>
          </p:cNvPr>
          <p:cNvSpPr txBox="1"/>
          <p:nvPr/>
        </p:nvSpPr>
        <p:spPr>
          <a:xfrm flipH="1">
            <a:off x="6948264" y="1484784"/>
            <a:ext cx="720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400"/>
              <a:t>]</a:t>
            </a:r>
            <a:r>
              <a:rPr lang="en-US" altLang="ja-JP" sz="6400">
                <a:solidFill>
                  <a:srgbClr val="FF0000"/>
                </a:solidFill>
              </a:rPr>
              <a:t>)</a:t>
            </a:r>
            <a:endParaRPr kumimoji="1" lang="ja-JP" altLang="en-US" sz="6400">
              <a:solidFill>
                <a:srgbClr val="FF0000"/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D83F086-A0C9-8B45-A7C2-05EEC59A5779}"/>
              </a:ext>
            </a:extLst>
          </p:cNvPr>
          <p:cNvSpPr txBox="1"/>
          <p:nvPr/>
        </p:nvSpPr>
        <p:spPr>
          <a:xfrm flipH="1">
            <a:off x="3360624" y="1710100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7868E77-1EB5-5D40-BBF2-10BA36D7B4F4}"/>
              </a:ext>
            </a:extLst>
          </p:cNvPr>
          <p:cNvSpPr txBox="1"/>
          <p:nvPr/>
        </p:nvSpPr>
        <p:spPr>
          <a:xfrm flipH="1">
            <a:off x="4262208" y="1710100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46CE8A4-3880-AB43-8E62-3E09A1982952}"/>
              </a:ext>
            </a:extLst>
          </p:cNvPr>
          <p:cNvSpPr txBox="1"/>
          <p:nvPr/>
        </p:nvSpPr>
        <p:spPr>
          <a:xfrm flipH="1">
            <a:off x="5103013" y="1710100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44EE46A-F49E-BF48-84A4-AF01DAF23AEC}"/>
              </a:ext>
            </a:extLst>
          </p:cNvPr>
          <p:cNvSpPr txBox="1"/>
          <p:nvPr/>
        </p:nvSpPr>
        <p:spPr>
          <a:xfrm flipH="1">
            <a:off x="6107454" y="1710100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77ACF72-43C4-EF43-ACA6-E1FCB8858F9F}"/>
              </a:ext>
            </a:extLst>
          </p:cNvPr>
          <p:cNvSpPr txBox="1"/>
          <p:nvPr/>
        </p:nvSpPr>
        <p:spPr>
          <a:xfrm flipH="1">
            <a:off x="1475656" y="2564904"/>
            <a:ext cx="9361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400"/>
              <a:t>=</a:t>
            </a:r>
            <a:r>
              <a:rPr kumimoji="1" lang="en-US" altLang="ja-JP" sz="6400">
                <a:solidFill>
                  <a:srgbClr val="0070C0"/>
                </a:solidFill>
              </a:rPr>
              <a:t>{</a:t>
            </a:r>
            <a:endParaRPr kumimoji="1" lang="ja-JP" altLang="en-US" sz="6400">
              <a:solidFill>
                <a:srgbClr val="0070C0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6AFCBFBA-0571-E540-8E7C-EFFE8AFFF263}"/>
              </a:ext>
            </a:extLst>
          </p:cNvPr>
          <p:cNvSpPr txBox="1"/>
          <p:nvPr/>
        </p:nvSpPr>
        <p:spPr>
          <a:xfrm flipH="1">
            <a:off x="4499992" y="2564904"/>
            <a:ext cx="5040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400">
                <a:solidFill>
                  <a:srgbClr val="0070C0"/>
                </a:solidFill>
              </a:rPr>
              <a:t>}</a:t>
            </a:r>
            <a:endParaRPr kumimoji="1" lang="ja-JP" altLang="en-US" sz="6400">
              <a:solidFill>
                <a:srgbClr val="0070C0"/>
              </a:solidFill>
            </a:endParaRP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01193259-9AA5-7E4C-82ED-7DCC5B98A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067944" y="2852936"/>
            <a:ext cx="575065" cy="631168"/>
          </a:xfrm>
          <a:prstGeom prst="rect">
            <a:avLst/>
          </a:prstGeom>
        </p:spPr>
      </p:pic>
      <p:pic>
        <p:nvPicPr>
          <p:cNvPr id="19" name="図 18">
            <a:extLst>
              <a:ext uri="{FF2B5EF4-FFF2-40B4-BE49-F238E27FC236}">
                <a16:creationId xmlns:a16="http://schemas.microsoft.com/office/drawing/2014/main" id="{E63C3BD5-85AE-AE46-91BE-209E9151C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2222698" y="2862285"/>
            <a:ext cx="677922" cy="621819"/>
          </a:xfrm>
          <a:prstGeom prst="rect">
            <a:avLst/>
          </a:prstGeom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F5072D86-A749-9240-AD63-83DF569D6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227139" y="2969818"/>
            <a:ext cx="514286" cy="514286"/>
          </a:xfrm>
          <a:prstGeom prst="rect">
            <a:avLst/>
          </a:prstGeom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76CE303F-B5F1-AF45-8A94-22C9179E8917}"/>
              </a:ext>
            </a:extLst>
          </p:cNvPr>
          <p:cNvSpPr txBox="1"/>
          <p:nvPr/>
        </p:nvSpPr>
        <p:spPr>
          <a:xfrm flipH="1">
            <a:off x="2939724" y="2776218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DC3B7805-08D4-3E40-BEE4-7A936A62A29E}"/>
              </a:ext>
            </a:extLst>
          </p:cNvPr>
          <p:cNvSpPr txBox="1"/>
          <p:nvPr/>
        </p:nvSpPr>
        <p:spPr>
          <a:xfrm flipH="1">
            <a:off x="3780529" y="2776218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9302333C-913A-314F-BF1E-EDCF1C15BEAC}"/>
              </a:ext>
            </a:extLst>
          </p:cNvPr>
          <p:cNvSpPr txBox="1"/>
          <p:nvPr/>
        </p:nvSpPr>
        <p:spPr>
          <a:xfrm>
            <a:off x="4932040" y="2924944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三種類なので「あいこ」</a:t>
            </a:r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B9F487CE-99B8-484E-BCFE-10F2BC4CC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508104" y="4005064"/>
            <a:ext cx="514286" cy="514286"/>
          </a:xfrm>
          <a:prstGeom prst="rect">
            <a:avLst/>
          </a:prstGeom>
        </p:spPr>
      </p:pic>
      <p:pic>
        <p:nvPicPr>
          <p:cNvPr id="25" name="図 24">
            <a:extLst>
              <a:ext uri="{FF2B5EF4-FFF2-40B4-BE49-F238E27FC236}">
                <a16:creationId xmlns:a16="http://schemas.microsoft.com/office/drawing/2014/main" id="{A1C2DD6B-1495-0B45-8026-96C3F6DDC7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802793" y="3884399"/>
            <a:ext cx="677922" cy="621819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A82D4CD7-2E4D-E34F-93E8-D51718CDD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807234" y="3991932"/>
            <a:ext cx="514286" cy="514286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F5E0D674-D381-8346-BE91-00759B8B3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499992" y="3861048"/>
            <a:ext cx="677922" cy="621819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6B0A2B6D-4F53-954E-809E-5EC63DF85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394869" y="3991932"/>
            <a:ext cx="514286" cy="514286"/>
          </a:xfrm>
          <a:prstGeom prst="rect">
            <a:avLst/>
          </a:prstGeom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3695FE77-22DE-AF4E-B9D0-16F170278AB1}"/>
              </a:ext>
            </a:extLst>
          </p:cNvPr>
          <p:cNvSpPr txBox="1"/>
          <p:nvPr/>
        </p:nvSpPr>
        <p:spPr>
          <a:xfrm flipH="1">
            <a:off x="2519819" y="3798332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50C96A90-C8AA-4F4A-86C6-AECE45B2F728}"/>
              </a:ext>
            </a:extLst>
          </p:cNvPr>
          <p:cNvSpPr txBox="1"/>
          <p:nvPr/>
        </p:nvSpPr>
        <p:spPr>
          <a:xfrm flipH="1">
            <a:off x="3360624" y="3798332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C69B8E02-5050-C546-AAD8-D1C4FAF4F77C}"/>
              </a:ext>
            </a:extLst>
          </p:cNvPr>
          <p:cNvSpPr txBox="1"/>
          <p:nvPr/>
        </p:nvSpPr>
        <p:spPr>
          <a:xfrm flipH="1">
            <a:off x="4262208" y="3798332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EC4867D0-AFF1-604C-ABCD-C525F3811BB0}"/>
              </a:ext>
            </a:extLst>
          </p:cNvPr>
          <p:cNvSpPr txBox="1"/>
          <p:nvPr/>
        </p:nvSpPr>
        <p:spPr>
          <a:xfrm flipH="1">
            <a:off x="5103013" y="3798332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DBD53FB0-37F9-D641-A167-29349CD04D9C}"/>
              </a:ext>
            </a:extLst>
          </p:cNvPr>
          <p:cNvSpPr txBox="1"/>
          <p:nvPr/>
        </p:nvSpPr>
        <p:spPr>
          <a:xfrm flipH="1">
            <a:off x="6107454" y="3798332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pic>
        <p:nvPicPr>
          <p:cNvPr id="34" name="図 33">
            <a:extLst>
              <a:ext uri="{FF2B5EF4-FFF2-40B4-BE49-F238E27FC236}">
                <a16:creationId xmlns:a16="http://schemas.microsoft.com/office/drawing/2014/main" id="{E42320F1-B199-C341-BD40-6AE648B2CC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635896" y="3861048"/>
            <a:ext cx="677922" cy="621819"/>
          </a:xfrm>
          <a:prstGeom prst="rect">
            <a:avLst/>
          </a:prstGeom>
        </p:spPr>
      </p:pic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C5DCCF9-0C0C-C347-95C5-3C60375C42BC}"/>
              </a:ext>
            </a:extLst>
          </p:cNvPr>
          <p:cNvSpPr txBox="1"/>
          <p:nvPr/>
        </p:nvSpPr>
        <p:spPr>
          <a:xfrm flipH="1">
            <a:off x="251520" y="3573016"/>
            <a:ext cx="17281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400">
                <a:solidFill>
                  <a:srgbClr val="FF0000"/>
                </a:solidFill>
              </a:rPr>
              <a:t>set(</a:t>
            </a:r>
            <a:r>
              <a:rPr kumimoji="1" lang="en-US" altLang="ja-JP" sz="6400"/>
              <a:t>[</a:t>
            </a:r>
            <a:endParaRPr kumimoji="1" lang="ja-JP" altLang="en-US" sz="6400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D61990BA-0EBC-7B4D-BFBE-952FD12A2FA5}"/>
              </a:ext>
            </a:extLst>
          </p:cNvPr>
          <p:cNvSpPr txBox="1"/>
          <p:nvPr/>
        </p:nvSpPr>
        <p:spPr>
          <a:xfrm flipH="1">
            <a:off x="6948264" y="3645024"/>
            <a:ext cx="720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400"/>
              <a:t>]</a:t>
            </a:r>
            <a:r>
              <a:rPr lang="en-US" altLang="ja-JP" sz="6400">
                <a:solidFill>
                  <a:srgbClr val="FF0000"/>
                </a:solidFill>
              </a:rPr>
              <a:t>)</a:t>
            </a:r>
            <a:endParaRPr kumimoji="1" lang="ja-JP" altLang="en-US" sz="6400">
              <a:solidFill>
                <a:srgbClr val="FF0000"/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903DCE2E-5E33-B744-9550-FF163119A779}"/>
              </a:ext>
            </a:extLst>
          </p:cNvPr>
          <p:cNvSpPr txBox="1"/>
          <p:nvPr/>
        </p:nvSpPr>
        <p:spPr>
          <a:xfrm flipH="1">
            <a:off x="1475656" y="4653136"/>
            <a:ext cx="9361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400"/>
              <a:t>=</a:t>
            </a:r>
            <a:r>
              <a:rPr kumimoji="1" lang="en-US" altLang="ja-JP" sz="6400">
                <a:solidFill>
                  <a:srgbClr val="0070C0"/>
                </a:solidFill>
              </a:rPr>
              <a:t>{</a:t>
            </a:r>
            <a:endParaRPr kumimoji="1" lang="ja-JP" altLang="en-US" sz="6400">
              <a:solidFill>
                <a:srgbClr val="0070C0"/>
              </a:solidFill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92230C55-A1CC-904A-A1E2-E081F312C1BF}"/>
              </a:ext>
            </a:extLst>
          </p:cNvPr>
          <p:cNvSpPr txBox="1"/>
          <p:nvPr/>
        </p:nvSpPr>
        <p:spPr>
          <a:xfrm flipH="1">
            <a:off x="3707904" y="4653136"/>
            <a:ext cx="5040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400">
                <a:solidFill>
                  <a:srgbClr val="0070C0"/>
                </a:solidFill>
              </a:rPr>
              <a:t>}</a:t>
            </a:r>
            <a:endParaRPr kumimoji="1" lang="ja-JP" altLang="en-US" sz="6400">
              <a:solidFill>
                <a:srgbClr val="0070C0"/>
              </a:solidFill>
            </a:endParaRPr>
          </a:p>
        </p:txBody>
      </p:sp>
      <p:pic>
        <p:nvPicPr>
          <p:cNvPr id="39" name="図 38">
            <a:extLst>
              <a:ext uri="{FF2B5EF4-FFF2-40B4-BE49-F238E27FC236}">
                <a16:creationId xmlns:a16="http://schemas.microsoft.com/office/drawing/2014/main" id="{9852C6B6-88F4-2348-86B4-04414F296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2222698" y="4950517"/>
            <a:ext cx="677922" cy="621819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DB6D31DE-F121-7F48-B01C-0E9D2B1B6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227139" y="5058050"/>
            <a:ext cx="514286" cy="514286"/>
          </a:xfrm>
          <a:prstGeom prst="rect">
            <a:avLst/>
          </a:prstGeom>
        </p:spPr>
      </p:pic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9F621B7A-D6F1-C444-9429-D84A4CBDAA95}"/>
              </a:ext>
            </a:extLst>
          </p:cNvPr>
          <p:cNvSpPr txBox="1"/>
          <p:nvPr/>
        </p:nvSpPr>
        <p:spPr>
          <a:xfrm flipH="1">
            <a:off x="2939724" y="4864450"/>
            <a:ext cx="248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/>
              <a:t>,</a:t>
            </a:r>
            <a:endParaRPr kumimoji="1" lang="ja-JP" altLang="en-US" sz="4000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315EB2FD-1991-D74D-9130-2F7D8CC4DB0D}"/>
              </a:ext>
            </a:extLst>
          </p:cNvPr>
          <p:cNvSpPr txBox="1"/>
          <p:nvPr/>
        </p:nvSpPr>
        <p:spPr>
          <a:xfrm>
            <a:off x="4283968" y="5013176"/>
            <a:ext cx="4493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二種類なので「勝負あり」</a:t>
            </a: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ADC918DB-10B6-1E4B-A2A7-F6D3D4699138}"/>
              </a:ext>
            </a:extLst>
          </p:cNvPr>
          <p:cNvSpPr txBox="1"/>
          <p:nvPr/>
        </p:nvSpPr>
        <p:spPr>
          <a:xfrm>
            <a:off x="251520" y="1052736"/>
            <a:ext cx="787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N</a:t>
            </a:r>
            <a:r>
              <a:rPr kumimoji="1" lang="ja-JP" altLang="en-US" sz="2400"/>
              <a:t>個の「手」をランダムに作り、</a:t>
            </a:r>
            <a:r>
              <a:rPr kumimoji="1" lang="en-US" altLang="ja-JP" sz="2400"/>
              <a:t>set</a:t>
            </a:r>
            <a:r>
              <a:rPr kumimoji="1" lang="ja-JP" altLang="en-US" sz="2400"/>
              <a:t>で「種類」を数える</a:t>
            </a: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566E5544-69A9-BF4D-8355-01A3198C57D6}"/>
              </a:ext>
            </a:extLst>
          </p:cNvPr>
          <p:cNvSpPr txBox="1"/>
          <p:nvPr/>
        </p:nvSpPr>
        <p:spPr>
          <a:xfrm>
            <a:off x="3347864" y="6237312"/>
            <a:ext cx="5109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※</a:t>
            </a:r>
            <a:r>
              <a:rPr kumimoji="1" lang="ja-JP" altLang="en-US" sz="2400"/>
              <a:t>一種類でも「あいこ」なのに注意</a:t>
            </a:r>
          </a:p>
        </p:txBody>
      </p:sp>
    </p:spTree>
    <p:extLst>
      <p:ext uri="{BB962C8B-B14F-4D97-AF65-F5344CB8AC3E}">
        <p14:creationId xmlns:p14="http://schemas.microsoft.com/office/powerpoint/2010/main" val="2351853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2C61047-1513-C148-8EBB-AA602DD583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「シミュレーション」で試す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637BA4B-345F-8A42-994B-69F5B743576D}"/>
              </a:ext>
            </a:extLst>
          </p:cNvPr>
          <p:cNvSpPr txBox="1"/>
          <p:nvPr/>
        </p:nvSpPr>
        <p:spPr>
          <a:xfrm>
            <a:off x="251520" y="1124744"/>
            <a:ext cx="7340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10</a:t>
            </a:r>
            <a:r>
              <a:rPr kumimoji="1" lang="ja-JP" altLang="en-US"/>
              <a:t>万回「じゃんけん」をして「あいこ」になる数を数えるプログラム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2313B03-133A-6841-B076-3F0611993066}"/>
              </a:ext>
            </a:extLst>
          </p:cNvPr>
          <p:cNvSpPr/>
          <p:nvPr/>
        </p:nvSpPr>
        <p:spPr>
          <a:xfrm>
            <a:off x="2411760" y="4725144"/>
            <a:ext cx="16995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8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0.74684</a:t>
            </a:r>
            <a:endParaRPr lang="ja-JP" altLang="en-US" sz="28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D4EEF7F-8929-B84F-8BAE-2338D836BB28}"/>
              </a:ext>
            </a:extLst>
          </p:cNvPr>
          <p:cNvSpPr txBox="1"/>
          <p:nvPr/>
        </p:nvSpPr>
        <p:spPr>
          <a:xfrm>
            <a:off x="467544" y="472514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実行結果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146A9BA4-7834-F34F-85D1-137AD4F98E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5661248"/>
            <a:ext cx="4032448" cy="790868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D4C0595-3834-5348-A964-D0B1ED789ED3}"/>
              </a:ext>
            </a:extLst>
          </p:cNvPr>
          <p:cNvSpPr txBox="1"/>
          <p:nvPr/>
        </p:nvSpPr>
        <p:spPr>
          <a:xfrm>
            <a:off x="467544" y="5805264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厳密解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3686CC1-529A-694A-ADE8-D417A66E44C8}"/>
              </a:ext>
            </a:extLst>
          </p:cNvPr>
          <p:cNvSpPr/>
          <p:nvPr/>
        </p:nvSpPr>
        <p:spPr>
          <a:xfrm>
            <a:off x="539552" y="1628800"/>
            <a:ext cx="8136904" cy="286232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random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trial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100000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N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6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aiko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0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_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(trial):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 a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[random.choice([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'G'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'C'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A44185"/>
                </a:solidFill>
                <a:effectLst/>
                <a:latin typeface="Menlo" panose="020B0609030804020204" pitchFamily="49" charset="0"/>
              </a:rPr>
              <a:t>'P'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])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_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(N)]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  if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DC3EB7"/>
                </a:solidFill>
                <a:effectLst/>
                <a:latin typeface="Menlo" panose="020B0609030804020204" pitchFamily="49" charset="0"/>
              </a:rPr>
              <a:t>set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(a))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not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: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   aiko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(aiko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trial)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54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雲 8">
            <a:extLst>
              <a:ext uri="{FF2B5EF4-FFF2-40B4-BE49-F238E27FC236}">
                <a16:creationId xmlns:a16="http://schemas.microsoft.com/office/drawing/2014/main" id="{73D3A093-AF89-DC4C-8425-939D116663DE}"/>
              </a:ext>
            </a:extLst>
          </p:cNvPr>
          <p:cNvSpPr/>
          <p:nvPr/>
        </p:nvSpPr>
        <p:spPr>
          <a:xfrm>
            <a:off x="4211960" y="2132856"/>
            <a:ext cx="4464496" cy="2716590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824B77E-3AF0-E449-85FE-14C4477146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モンティ・ホール問題</a:t>
            </a:r>
          </a:p>
        </p:txBody>
      </p:sp>
      <p:pic>
        <p:nvPicPr>
          <p:cNvPr id="3" name="Picture 2" descr="éããå®ç®±ã®ã¤ã©ã¹ã">
            <a:extLst>
              <a:ext uri="{FF2B5EF4-FFF2-40B4-BE49-F238E27FC236}">
                <a16:creationId xmlns:a16="http://schemas.microsoft.com/office/drawing/2014/main" id="{816B7B8B-2CAC-1D4D-A68E-E8CEA8B86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8406" y="5425510"/>
            <a:ext cx="1356548" cy="1356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å®ç®±ã»å®ç©ã®ã¤ã©ã¹ã">
            <a:extLst>
              <a:ext uri="{FF2B5EF4-FFF2-40B4-BE49-F238E27FC236}">
                <a16:creationId xmlns:a16="http://schemas.microsoft.com/office/drawing/2014/main" id="{FFA5FC9F-61C2-2943-B843-B7A526A31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642" y="2780928"/>
            <a:ext cx="1242368" cy="124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ãããã¯ã®ã¤ã©ã¹ã">
            <a:extLst>
              <a:ext uri="{FF2B5EF4-FFF2-40B4-BE49-F238E27FC236}">
                <a16:creationId xmlns:a16="http://schemas.microsoft.com/office/drawing/2014/main" id="{77B89692-6656-7549-80D1-545048DB0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5015" y="2780928"/>
            <a:ext cx="1242368" cy="124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è©±ãåãäººãã¡ã®ã¤ã©ã¹ãï¼å¥³æ§4ï¼">
            <a:extLst>
              <a:ext uri="{FF2B5EF4-FFF2-40B4-BE49-F238E27FC236}">
                <a16:creationId xmlns:a16="http://schemas.microsoft.com/office/drawing/2014/main" id="{4EAE3091-E61A-2A44-8FC9-1E86956BE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599" y="3861048"/>
            <a:ext cx="1090903" cy="1420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éããå®ç®±ã®ã¤ã©ã¹ã">
            <a:extLst>
              <a:ext uri="{FF2B5EF4-FFF2-40B4-BE49-F238E27FC236}">
                <a16:creationId xmlns:a16="http://schemas.microsoft.com/office/drawing/2014/main" id="{3DA1B878-DF95-9A49-B5CB-AF73EB2EE7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7777" y="5425510"/>
            <a:ext cx="1356548" cy="1356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éããå®ç®±ã®ã¤ã©ã¹ã">
            <a:extLst>
              <a:ext uri="{FF2B5EF4-FFF2-40B4-BE49-F238E27FC236}">
                <a16:creationId xmlns:a16="http://schemas.microsoft.com/office/drawing/2014/main" id="{5E63C45F-39EB-C845-ABBE-2CFC74704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5425510"/>
            <a:ext cx="1356548" cy="1356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00ACB96-C90F-6C4C-8A63-893F2A042171}"/>
              </a:ext>
            </a:extLst>
          </p:cNvPr>
          <p:cNvSpPr txBox="1"/>
          <p:nvPr/>
        </p:nvSpPr>
        <p:spPr>
          <a:xfrm>
            <a:off x="827584" y="1052736"/>
            <a:ext cx="74168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三つの箱があり、一つは当たり、二つは外れ</a:t>
            </a:r>
          </a:p>
        </p:txBody>
      </p:sp>
    </p:spTree>
    <p:extLst>
      <p:ext uri="{BB962C8B-B14F-4D97-AF65-F5344CB8AC3E}">
        <p14:creationId xmlns:p14="http://schemas.microsoft.com/office/powerpoint/2010/main" val="16572801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B393E55-631A-294C-8D7C-6ECFDAF0C5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モンティ・ホール問題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A1108EC-330B-EE46-A18A-34D5706D2FFF}"/>
              </a:ext>
            </a:extLst>
          </p:cNvPr>
          <p:cNvGrpSpPr/>
          <p:nvPr/>
        </p:nvGrpSpPr>
        <p:grpSpPr>
          <a:xfrm>
            <a:off x="323528" y="1124744"/>
            <a:ext cx="2368376" cy="1693349"/>
            <a:chOff x="402130" y="116632"/>
            <a:chExt cx="3794627" cy="2713095"/>
          </a:xfrm>
        </p:grpSpPr>
        <p:pic>
          <p:nvPicPr>
            <p:cNvPr id="4" name="Picture 2" descr="éããå®ç®±ã®ã¤ã©ã¹ã">
              <a:extLst>
                <a:ext uri="{FF2B5EF4-FFF2-40B4-BE49-F238E27FC236}">
                  <a16:creationId xmlns:a16="http://schemas.microsoft.com/office/drawing/2014/main" id="{38E8F8CB-0352-5547-883D-F9BA26FA9F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30" y="1916832"/>
              <a:ext cx="912895" cy="9128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8" descr="è©±ãåãäººãã¡ã®ã¤ã©ã¹ãï¼å¥³æ§4ï¼">
              <a:extLst>
                <a:ext uri="{FF2B5EF4-FFF2-40B4-BE49-F238E27FC236}">
                  <a16:creationId xmlns:a16="http://schemas.microsoft.com/office/drawing/2014/main" id="{F3D39391-BE90-4D45-82B4-F2247C6240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5696" y="116632"/>
              <a:ext cx="734128" cy="9558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éããå®ç®±ã®ã¤ã©ã¹ã">
              <a:extLst>
                <a:ext uri="{FF2B5EF4-FFF2-40B4-BE49-F238E27FC236}">
                  <a16:creationId xmlns:a16="http://schemas.microsoft.com/office/drawing/2014/main" id="{08C78B0C-DCA2-7D45-951B-8B9555FF66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5696" y="1916831"/>
              <a:ext cx="912895" cy="9128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éããå®ç®±ã®ã¤ã©ã¹ã">
              <a:extLst>
                <a:ext uri="{FF2B5EF4-FFF2-40B4-BE49-F238E27FC236}">
                  <a16:creationId xmlns:a16="http://schemas.microsoft.com/office/drawing/2014/main" id="{800ABA33-8A18-0840-B793-3A511D445A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83862" y="1916830"/>
              <a:ext cx="912895" cy="9128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右矢印 7">
              <a:extLst>
                <a:ext uri="{FF2B5EF4-FFF2-40B4-BE49-F238E27FC236}">
                  <a16:creationId xmlns:a16="http://schemas.microsoft.com/office/drawing/2014/main" id="{D13F268D-96B4-CB47-816D-B64374C91280}"/>
                </a:ext>
              </a:extLst>
            </p:cNvPr>
            <p:cNvSpPr/>
            <p:nvPr/>
          </p:nvSpPr>
          <p:spPr>
            <a:xfrm rot="8103042">
              <a:off x="1179422" y="1293400"/>
              <a:ext cx="864096" cy="432048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B08A0534-EBF1-C349-8FA5-4D0530B004D9}"/>
              </a:ext>
            </a:extLst>
          </p:cNvPr>
          <p:cNvGrpSpPr/>
          <p:nvPr/>
        </p:nvGrpSpPr>
        <p:grpSpPr>
          <a:xfrm>
            <a:off x="323528" y="2924944"/>
            <a:ext cx="2369974" cy="1713040"/>
            <a:chOff x="395536" y="2372535"/>
            <a:chExt cx="2369974" cy="1713040"/>
          </a:xfrm>
        </p:grpSpPr>
        <p:pic>
          <p:nvPicPr>
            <p:cNvPr id="10" name="Picture 2" descr="éããå®ç®±ã®ã¤ã©ã¹ã">
              <a:extLst>
                <a:ext uri="{FF2B5EF4-FFF2-40B4-BE49-F238E27FC236}">
                  <a16:creationId xmlns:a16="http://schemas.microsoft.com/office/drawing/2014/main" id="{CAFA0B89-1DEE-6F44-AC4E-D9C6BE38E7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536" y="3496110"/>
              <a:ext cx="569774" cy="569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 descr="è©±ãåãäººãã¡ã®ã¤ã©ã¹ãï¼å¥³æ§4ï¼">
              <a:extLst>
                <a:ext uri="{FF2B5EF4-FFF2-40B4-BE49-F238E27FC236}">
                  <a16:creationId xmlns:a16="http://schemas.microsoft.com/office/drawing/2014/main" id="{3C82A584-33BF-9D4A-BF87-3C9F01B697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0281" y="2372535"/>
              <a:ext cx="458198" cy="596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éããå®ç®±ã®ã¤ã©ã¹ã">
              <a:extLst>
                <a:ext uri="{FF2B5EF4-FFF2-40B4-BE49-F238E27FC236}">
                  <a16:creationId xmlns:a16="http://schemas.microsoft.com/office/drawing/2014/main" id="{256B8F46-6D95-904C-A12D-227DA7C70A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95736" y="3501008"/>
              <a:ext cx="569774" cy="569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右矢印 12">
              <a:extLst>
                <a:ext uri="{FF2B5EF4-FFF2-40B4-BE49-F238E27FC236}">
                  <a16:creationId xmlns:a16="http://schemas.microsoft.com/office/drawing/2014/main" id="{F8519EDB-3679-A349-BA15-38CBC539432D}"/>
                </a:ext>
              </a:extLst>
            </p:cNvPr>
            <p:cNvSpPr/>
            <p:nvPr/>
          </p:nvSpPr>
          <p:spPr>
            <a:xfrm rot="8103042">
              <a:off x="880675" y="3107002"/>
              <a:ext cx="539316" cy="269658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4" name="Picture 6" descr="ãããã¯ã®ã¤ã©ã¹ã">
              <a:extLst>
                <a:ext uri="{FF2B5EF4-FFF2-40B4-BE49-F238E27FC236}">
                  <a16:creationId xmlns:a16="http://schemas.microsoft.com/office/drawing/2014/main" id="{BF2FDDC2-E39E-3542-AF64-463BAD89A0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8344" y="3499487"/>
              <a:ext cx="586088" cy="5860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73AF7300-7D76-D546-9838-8AC2F59B9028}"/>
              </a:ext>
            </a:extLst>
          </p:cNvPr>
          <p:cNvGrpSpPr/>
          <p:nvPr/>
        </p:nvGrpSpPr>
        <p:grpSpPr>
          <a:xfrm>
            <a:off x="323528" y="5085184"/>
            <a:ext cx="2368376" cy="1698543"/>
            <a:chOff x="467544" y="4592846"/>
            <a:chExt cx="2368376" cy="1698543"/>
          </a:xfrm>
        </p:grpSpPr>
        <p:pic>
          <p:nvPicPr>
            <p:cNvPr id="16" name="Picture 2" descr="éããå®ç®±ã®ã¤ã©ã¹ã">
              <a:extLst>
                <a:ext uri="{FF2B5EF4-FFF2-40B4-BE49-F238E27FC236}">
                  <a16:creationId xmlns:a16="http://schemas.microsoft.com/office/drawing/2014/main" id="{1E191B69-DEB6-E64D-8AF3-8B27F77FAD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544" y="5716421"/>
              <a:ext cx="569774" cy="569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8" descr="è©±ãåãäººãã¡ã®ã¤ã©ã¹ãï¼å¥³æ§4ï¼">
              <a:extLst>
                <a:ext uri="{FF2B5EF4-FFF2-40B4-BE49-F238E27FC236}">
                  <a16:creationId xmlns:a16="http://schemas.microsoft.com/office/drawing/2014/main" id="{3AC9B144-2341-924F-9E71-C285421CFD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2289" y="4592846"/>
              <a:ext cx="458198" cy="5966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2" descr="éããå®ç®±ã®ã¤ã©ã¹ã">
              <a:extLst>
                <a:ext uri="{FF2B5EF4-FFF2-40B4-BE49-F238E27FC236}">
                  <a16:creationId xmlns:a16="http://schemas.microsoft.com/office/drawing/2014/main" id="{83DF3D5B-3076-134E-9D54-79B6A601CE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6146" y="5716420"/>
              <a:ext cx="569774" cy="569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右矢印 18">
              <a:extLst>
                <a:ext uri="{FF2B5EF4-FFF2-40B4-BE49-F238E27FC236}">
                  <a16:creationId xmlns:a16="http://schemas.microsoft.com/office/drawing/2014/main" id="{D9E0092D-0447-1F4F-8634-E35687319ED5}"/>
                </a:ext>
              </a:extLst>
            </p:cNvPr>
            <p:cNvSpPr/>
            <p:nvPr/>
          </p:nvSpPr>
          <p:spPr>
            <a:xfrm rot="8103042">
              <a:off x="952683" y="5327313"/>
              <a:ext cx="539316" cy="269658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0" name="Picture 6" descr="ãããã¯ã®ã¤ã©ã¹ã">
              <a:extLst>
                <a:ext uri="{FF2B5EF4-FFF2-40B4-BE49-F238E27FC236}">
                  <a16:creationId xmlns:a16="http://schemas.microsoft.com/office/drawing/2014/main" id="{5C23D8DA-0BA2-1A42-A010-899B655317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5882" y="5705301"/>
              <a:ext cx="586088" cy="5860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右矢印 20">
              <a:extLst>
                <a:ext uri="{FF2B5EF4-FFF2-40B4-BE49-F238E27FC236}">
                  <a16:creationId xmlns:a16="http://schemas.microsoft.com/office/drawing/2014/main" id="{8F73F7AE-F6E1-5249-9D3F-95125F2DFA8D}"/>
                </a:ext>
              </a:extLst>
            </p:cNvPr>
            <p:cNvSpPr/>
            <p:nvPr/>
          </p:nvSpPr>
          <p:spPr>
            <a:xfrm rot="2615014">
              <a:off x="1839113" y="5298020"/>
              <a:ext cx="539316" cy="269658"/>
            </a:xfrm>
            <a:prstGeom prst="rightArrow">
              <a:avLst/>
            </a:prstGeom>
            <a:solidFill>
              <a:srgbClr val="01189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8A2EB8A-3A2A-F646-B644-90056C715677}"/>
              </a:ext>
            </a:extLst>
          </p:cNvPr>
          <p:cNvSpPr txBox="1"/>
          <p:nvPr/>
        </p:nvSpPr>
        <p:spPr>
          <a:xfrm>
            <a:off x="3491880" y="1556792"/>
            <a:ext cx="5328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ja-JP" altLang="en-US" sz="2400" dirty="0"/>
              <a:t>挑戦者は三つの箱のうちの一つを選ぶ</a:t>
            </a:r>
            <a:endParaRPr kumimoji="1" lang="ja-JP" altLang="en-US" sz="2400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01F9C233-8956-FF4D-B83D-35CBD2C1BD0B}"/>
              </a:ext>
            </a:extLst>
          </p:cNvPr>
          <p:cNvSpPr txBox="1"/>
          <p:nvPr/>
        </p:nvSpPr>
        <p:spPr>
          <a:xfrm>
            <a:off x="3491880" y="2924944"/>
            <a:ext cx="51125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2. </a:t>
            </a:r>
            <a:r>
              <a:rPr kumimoji="1" lang="ja-JP" altLang="en-US" sz="2400" dirty="0"/>
              <a:t>司会者は、選ばれていない二つのうち、外れの箱を一つ開ける。</a:t>
            </a:r>
            <a:r>
              <a:rPr kumimoji="1" lang="en-US" altLang="ja-JP" sz="2400" dirty="0"/>
              <a:t>(</a:t>
            </a:r>
            <a:r>
              <a:rPr kumimoji="1" lang="ja-JP" altLang="en-US" sz="2400" dirty="0"/>
              <a:t>二つとも外れの場合があるが、一つだけ開ける</a:t>
            </a:r>
            <a:r>
              <a:rPr kumimoji="1" lang="en-US" altLang="ja-JP" sz="2400" dirty="0"/>
              <a:t>)</a:t>
            </a:r>
            <a:endParaRPr kumimoji="1" lang="ja-JP" altLang="en-US" sz="2400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D4CB19F7-9EFE-9D4A-8A18-8D2E30C8BBC5}"/>
              </a:ext>
            </a:extLst>
          </p:cNvPr>
          <p:cNvSpPr txBox="1"/>
          <p:nvPr/>
        </p:nvSpPr>
        <p:spPr>
          <a:xfrm>
            <a:off x="3491880" y="5085184"/>
            <a:ext cx="4680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3</a:t>
            </a:r>
            <a:r>
              <a:rPr kumimoji="1" lang="en-US" altLang="ja-JP" sz="2400" dirty="0"/>
              <a:t>. </a:t>
            </a:r>
            <a:r>
              <a:rPr kumimoji="1" lang="ja-JP" altLang="en-US" sz="2400" dirty="0"/>
              <a:t>挑戦者は、空いていない箱に選択を変更できる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098990E1-824E-E14B-BF69-F8DD7B344761}"/>
              </a:ext>
            </a:extLst>
          </p:cNvPr>
          <p:cNvSpPr txBox="1"/>
          <p:nvPr/>
        </p:nvSpPr>
        <p:spPr>
          <a:xfrm>
            <a:off x="3347864" y="6309320"/>
            <a:ext cx="5314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変更する場合としない場合、どちらが得か？</a:t>
            </a:r>
          </a:p>
        </p:txBody>
      </p:sp>
    </p:spTree>
    <p:extLst>
      <p:ext uri="{BB962C8B-B14F-4D97-AF65-F5344CB8AC3E}">
        <p14:creationId xmlns:p14="http://schemas.microsoft.com/office/powerpoint/2010/main" val="2897562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5D5A7EFC-2445-DB4B-88D8-864A2BA53A1A}"/>
              </a:ext>
            </a:extLst>
          </p:cNvPr>
          <p:cNvGrpSpPr/>
          <p:nvPr/>
        </p:nvGrpSpPr>
        <p:grpSpPr>
          <a:xfrm>
            <a:off x="1331640" y="3573016"/>
            <a:ext cx="1409150" cy="1499096"/>
            <a:chOff x="1907704" y="1700808"/>
            <a:chExt cx="1882963" cy="2003152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40CECCC9-0445-AA49-A59B-E0184B192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7704" y="1700808"/>
              <a:ext cx="1882963" cy="2003152"/>
            </a:xfrm>
            <a:prstGeom prst="rect">
              <a:avLst/>
            </a:prstGeom>
          </p:spPr>
        </p:pic>
        <p:pic>
          <p:nvPicPr>
            <p:cNvPr id="6" name="図 5">
              <a:extLst>
                <a:ext uri="{FF2B5EF4-FFF2-40B4-BE49-F238E27FC236}">
                  <a16:creationId xmlns:a16="http://schemas.microsoft.com/office/drawing/2014/main" id="{F2DC8D27-6A82-6B42-B49E-D36B1C21E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39752" y="2204864"/>
              <a:ext cx="1080120" cy="1155209"/>
            </a:xfrm>
            <a:prstGeom prst="rect">
              <a:avLst/>
            </a:prstGeom>
          </p:spPr>
        </p:pic>
      </p:grp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DECBDBE-19BF-1840-B0AE-A181C84E9E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発展課題：コンプガチャの確率</a:t>
            </a:r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05D238AB-21D3-E44E-8864-F30310F2A3CF}"/>
              </a:ext>
            </a:extLst>
          </p:cNvPr>
          <p:cNvGrpSpPr/>
          <p:nvPr/>
        </p:nvGrpSpPr>
        <p:grpSpPr>
          <a:xfrm>
            <a:off x="5868144" y="2708920"/>
            <a:ext cx="2736304" cy="2088232"/>
            <a:chOff x="6300192" y="3212976"/>
            <a:chExt cx="2736304" cy="2088232"/>
          </a:xfrm>
        </p:grpSpPr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E23C3DAD-00CA-8548-AA0F-67C77A9DC7C9}"/>
                </a:ext>
              </a:extLst>
            </p:cNvPr>
            <p:cNvSpPr/>
            <p:nvPr/>
          </p:nvSpPr>
          <p:spPr>
            <a:xfrm>
              <a:off x="6300192" y="3212976"/>
              <a:ext cx="2736304" cy="208823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F239E192-FCE7-D44B-8D5A-0A2669113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16216" y="3645024"/>
              <a:ext cx="2232248" cy="1272381"/>
            </a:xfrm>
            <a:prstGeom prst="rect">
              <a:avLst/>
            </a:prstGeom>
          </p:spPr>
        </p:pic>
      </p:grpSp>
      <p:pic>
        <p:nvPicPr>
          <p:cNvPr id="4" name="図 3">
            <a:extLst>
              <a:ext uri="{FF2B5EF4-FFF2-40B4-BE49-F238E27FC236}">
                <a16:creationId xmlns:a16="http://schemas.microsoft.com/office/drawing/2014/main" id="{3016C8AB-7225-5841-A231-14C9BFF62E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552" y="3861048"/>
            <a:ext cx="1512168" cy="1406316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7BA6D8E-B008-2644-9C4B-0D53FD28A4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5816" y="4509120"/>
            <a:ext cx="1872208" cy="1872208"/>
          </a:xfrm>
          <a:prstGeom prst="rect">
            <a:avLst/>
          </a:prstGeom>
        </p:spPr>
      </p:pic>
      <p:sp>
        <p:nvSpPr>
          <p:cNvPr id="10" name="円/楕円 9">
            <a:extLst>
              <a:ext uri="{FF2B5EF4-FFF2-40B4-BE49-F238E27FC236}">
                <a16:creationId xmlns:a16="http://schemas.microsoft.com/office/drawing/2014/main" id="{4B61969C-BE6A-D84F-95BC-5D56E7A6BFA1}"/>
              </a:ext>
            </a:extLst>
          </p:cNvPr>
          <p:cNvSpPr/>
          <p:nvPr/>
        </p:nvSpPr>
        <p:spPr>
          <a:xfrm>
            <a:off x="5292080" y="4365104"/>
            <a:ext cx="596907" cy="4404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CD70BB0F-1BC2-8C4F-97A1-98107A2778A2}"/>
              </a:ext>
            </a:extLst>
          </p:cNvPr>
          <p:cNvSpPr/>
          <p:nvPr/>
        </p:nvSpPr>
        <p:spPr>
          <a:xfrm>
            <a:off x="4644008" y="4725144"/>
            <a:ext cx="423664" cy="31260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ABC3A18-EE42-A64F-B656-332E9E5E7731}"/>
              </a:ext>
            </a:extLst>
          </p:cNvPr>
          <p:cNvSpPr txBox="1"/>
          <p:nvPr/>
        </p:nvSpPr>
        <p:spPr>
          <a:xfrm>
            <a:off x="323528" y="1052736"/>
            <a:ext cx="789030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・</a:t>
            </a:r>
            <a:r>
              <a:rPr kumimoji="1" lang="en-US" altLang="ja-JP" sz="2800"/>
              <a:t>CD</a:t>
            </a:r>
            <a:r>
              <a:rPr kumimoji="1" lang="ja-JP" altLang="en-US" sz="2800"/>
              <a:t>を買うと</a:t>
            </a:r>
            <a:r>
              <a:rPr lang="ja-JP" altLang="en-US" sz="2800"/>
              <a:t>ポスターがランダムにもらえる</a:t>
            </a:r>
            <a:endParaRPr lang="en-US" altLang="ja-JP" sz="2800"/>
          </a:p>
          <a:p>
            <a:r>
              <a:rPr kumimoji="1" lang="ja-JP" altLang="en-US" sz="2800"/>
              <a:t>・</a:t>
            </a:r>
            <a:r>
              <a:rPr kumimoji="1" lang="en-US" altLang="ja-JP" sz="2800"/>
              <a:t>44</a:t>
            </a:r>
            <a:r>
              <a:rPr kumimoji="1" lang="ja-JP" altLang="en-US" sz="2800"/>
              <a:t>種類全て揃えると特別なイベントに招待</a:t>
            </a:r>
            <a:endParaRPr kumimoji="1" lang="en-US" altLang="ja-JP" sz="2800"/>
          </a:p>
          <a:p>
            <a:r>
              <a:rPr kumimoji="1" lang="ja-JP" altLang="en-US" sz="2800"/>
              <a:t>・全て揃えるのに</a:t>
            </a:r>
            <a:r>
              <a:rPr kumimoji="1" lang="en-US" altLang="ja-JP" sz="2800"/>
              <a:t>CD</a:t>
            </a:r>
            <a:r>
              <a:rPr kumimoji="1" lang="ja-JP" altLang="en-US" sz="2800"/>
              <a:t>を何枚買う必要があるか？</a:t>
            </a:r>
          </a:p>
        </p:txBody>
      </p:sp>
    </p:spTree>
    <p:extLst>
      <p:ext uri="{BB962C8B-B14F-4D97-AF65-F5344CB8AC3E}">
        <p14:creationId xmlns:p14="http://schemas.microsoft.com/office/powerpoint/2010/main" val="3240135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BBA5FB3-4966-0942-9959-459A884C70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本講義で学ぶこと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B15F35E-AE7B-C846-9631-C6364E6CBCAA}"/>
              </a:ext>
            </a:extLst>
          </p:cNvPr>
          <p:cNvSpPr txBox="1"/>
          <p:nvPr/>
        </p:nvSpPr>
        <p:spPr>
          <a:xfrm>
            <a:off x="539552" y="1412776"/>
            <a:ext cx="5109091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擬似乱数</a:t>
            </a:r>
            <a:endParaRPr kumimoji="1" lang="en-US" altLang="ja-JP" sz="3200"/>
          </a:p>
          <a:p>
            <a:r>
              <a:rPr lang="ja-JP" altLang="en-US" sz="3200"/>
              <a:t>モンテカルロ法</a:t>
            </a:r>
            <a:endParaRPr lang="en-US" altLang="ja-JP" sz="3200"/>
          </a:p>
          <a:p>
            <a:r>
              <a:rPr kumimoji="1" lang="ja-JP" altLang="en-US" sz="3200"/>
              <a:t>　・モンティ・ホール問題</a:t>
            </a:r>
            <a:endParaRPr kumimoji="1" lang="en-US" altLang="ja-JP" sz="3200"/>
          </a:p>
          <a:p>
            <a:r>
              <a:rPr lang="ja-JP" altLang="en-US" sz="3200"/>
              <a:t>　・パーコレーション</a:t>
            </a:r>
            <a:endParaRPr lang="en-US" altLang="ja-JP" sz="3200"/>
          </a:p>
          <a:p>
            <a:r>
              <a:rPr kumimoji="1" lang="ja-JP" altLang="en-US" sz="3200"/>
              <a:t>　・コンプガチャ問題</a:t>
            </a:r>
          </a:p>
        </p:txBody>
      </p:sp>
    </p:spTree>
    <p:extLst>
      <p:ext uri="{BB962C8B-B14F-4D97-AF65-F5344CB8AC3E}">
        <p14:creationId xmlns:p14="http://schemas.microsoft.com/office/powerpoint/2010/main" val="2478946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07457BF-F9A6-084B-B073-E8F0F982DE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乱数とは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8501CB8-7838-4E4B-B538-BEF187FE2671}"/>
              </a:ext>
            </a:extLst>
          </p:cNvPr>
          <p:cNvSpPr txBox="1"/>
          <p:nvPr/>
        </p:nvSpPr>
        <p:spPr>
          <a:xfrm>
            <a:off x="251520" y="1124744"/>
            <a:ext cx="812594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乱数</a:t>
            </a:r>
            <a:r>
              <a:rPr kumimoji="1" lang="en-US" altLang="ja-JP" sz="2800"/>
              <a:t>(Random Number)</a:t>
            </a:r>
            <a:r>
              <a:rPr kumimoji="1" lang="ja-JP" altLang="en-US" sz="2800"/>
              <a:t>とは、ランダムな数のこと</a:t>
            </a:r>
            <a:endParaRPr kumimoji="1" lang="en-US" altLang="ja-JP" sz="2800"/>
          </a:p>
          <a:p>
            <a:r>
              <a:rPr kumimoji="1" lang="ja-JP" altLang="en-US" sz="2800"/>
              <a:t>乱数列</a:t>
            </a:r>
            <a:r>
              <a:rPr kumimoji="1" lang="en-US" altLang="ja-JP" sz="2800"/>
              <a:t>(Random Sequence)</a:t>
            </a:r>
            <a:r>
              <a:rPr kumimoji="1" lang="ja-JP" altLang="en-US" sz="2800"/>
              <a:t>とは、乱数の履歴のこと</a:t>
            </a:r>
            <a:endParaRPr kumimoji="1" lang="en-US" altLang="ja-JP" sz="2800"/>
          </a:p>
          <a:p>
            <a:endParaRPr kumimoji="1" lang="en-US" altLang="ja-JP" sz="2800"/>
          </a:p>
          <a:p>
            <a:r>
              <a:rPr lang="ja-JP" altLang="en-US" sz="2800"/>
              <a:t>「ランダムである」とはこれまでの履歴から次の</a:t>
            </a:r>
            <a:endParaRPr lang="en-US" altLang="ja-JP" sz="2800"/>
          </a:p>
          <a:p>
            <a:r>
              <a:rPr lang="ja-JP" altLang="en-US" sz="2800"/>
              <a:t>数字が</a:t>
            </a:r>
            <a:r>
              <a:rPr lang="ja-JP" altLang="en-US" sz="2800">
                <a:solidFill>
                  <a:srgbClr val="FF0000"/>
                </a:solidFill>
              </a:rPr>
              <a:t>予測できない</a:t>
            </a:r>
            <a:r>
              <a:rPr lang="ja-JP" altLang="en-US" sz="2800"/>
              <a:t>こと</a:t>
            </a:r>
          </a:p>
        </p:txBody>
      </p: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342B4333-DBFB-D141-A2B4-03C2D69FB439}"/>
              </a:ext>
            </a:extLst>
          </p:cNvPr>
          <p:cNvGrpSpPr/>
          <p:nvPr/>
        </p:nvGrpSpPr>
        <p:grpSpPr>
          <a:xfrm>
            <a:off x="5652120" y="4941168"/>
            <a:ext cx="792088" cy="792088"/>
            <a:chOff x="395536" y="5085184"/>
            <a:chExt cx="792088" cy="792088"/>
          </a:xfrm>
        </p:grpSpPr>
        <p:sp>
          <p:nvSpPr>
            <p:cNvPr id="7" name="角丸四角形 6">
              <a:extLst>
                <a:ext uri="{FF2B5EF4-FFF2-40B4-BE49-F238E27FC236}">
                  <a16:creationId xmlns:a16="http://schemas.microsoft.com/office/drawing/2014/main" id="{61AD1C59-5FAE-6845-AC22-826F6408CF21}"/>
                </a:ext>
              </a:extLst>
            </p:cNvPr>
            <p:cNvSpPr/>
            <p:nvPr/>
          </p:nvSpPr>
          <p:spPr>
            <a:xfrm>
              <a:off x="395536" y="5085184"/>
              <a:ext cx="792088" cy="79208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円/楕円 7">
              <a:extLst>
                <a:ext uri="{FF2B5EF4-FFF2-40B4-BE49-F238E27FC236}">
                  <a16:creationId xmlns:a16="http://schemas.microsoft.com/office/drawing/2014/main" id="{329BDB58-E9A1-3149-A06E-DCC870962906}"/>
                </a:ext>
              </a:extLst>
            </p:cNvPr>
            <p:cNvSpPr/>
            <p:nvPr/>
          </p:nvSpPr>
          <p:spPr>
            <a:xfrm>
              <a:off x="611560" y="5301208"/>
              <a:ext cx="360040" cy="36004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0D2E1CD9-44FC-C848-9423-8D4CDBFFAAE8}"/>
              </a:ext>
            </a:extLst>
          </p:cNvPr>
          <p:cNvSpPr/>
          <p:nvPr/>
        </p:nvSpPr>
        <p:spPr>
          <a:xfrm>
            <a:off x="6948264" y="4941168"/>
            <a:ext cx="792088" cy="7920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53F44E99-CCCF-9541-9D4C-BF0FA19F2DDB}"/>
              </a:ext>
            </a:extLst>
          </p:cNvPr>
          <p:cNvGrpSpPr/>
          <p:nvPr/>
        </p:nvGrpSpPr>
        <p:grpSpPr>
          <a:xfrm>
            <a:off x="3059832" y="4941168"/>
            <a:ext cx="792088" cy="792088"/>
            <a:chOff x="2555776" y="5085184"/>
            <a:chExt cx="792088" cy="792088"/>
          </a:xfrm>
        </p:grpSpPr>
        <p:sp>
          <p:nvSpPr>
            <p:cNvPr id="12" name="角丸四角形 11">
              <a:extLst>
                <a:ext uri="{FF2B5EF4-FFF2-40B4-BE49-F238E27FC236}">
                  <a16:creationId xmlns:a16="http://schemas.microsoft.com/office/drawing/2014/main" id="{A97B48AF-16AB-8545-B2DD-4B599D1411CF}"/>
                </a:ext>
              </a:extLst>
            </p:cNvPr>
            <p:cNvSpPr/>
            <p:nvPr/>
          </p:nvSpPr>
          <p:spPr>
            <a:xfrm>
              <a:off x="2555776" y="5085184"/>
              <a:ext cx="792088" cy="79208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F1FFC7D0-B9E8-1342-B5D1-9D4839B8F26F}"/>
                </a:ext>
              </a:extLst>
            </p:cNvPr>
            <p:cNvSpPr/>
            <p:nvPr/>
          </p:nvSpPr>
          <p:spPr>
            <a:xfrm>
              <a:off x="2627784" y="5157192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円/楕円 13">
              <a:extLst>
                <a:ext uri="{FF2B5EF4-FFF2-40B4-BE49-F238E27FC236}">
                  <a16:creationId xmlns:a16="http://schemas.microsoft.com/office/drawing/2014/main" id="{8780F30A-44C3-8F46-8130-D13646865F34}"/>
                </a:ext>
              </a:extLst>
            </p:cNvPr>
            <p:cNvSpPr/>
            <p:nvPr/>
          </p:nvSpPr>
          <p:spPr>
            <a:xfrm>
              <a:off x="3059832" y="5589240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円/楕円 14">
              <a:extLst>
                <a:ext uri="{FF2B5EF4-FFF2-40B4-BE49-F238E27FC236}">
                  <a16:creationId xmlns:a16="http://schemas.microsoft.com/office/drawing/2014/main" id="{6B1616DD-AB5C-5349-B965-808A9F282FFF}"/>
                </a:ext>
              </a:extLst>
            </p:cNvPr>
            <p:cNvSpPr/>
            <p:nvPr/>
          </p:nvSpPr>
          <p:spPr>
            <a:xfrm>
              <a:off x="2843808" y="5373216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2" name="グループ化 41">
            <a:extLst>
              <a:ext uri="{FF2B5EF4-FFF2-40B4-BE49-F238E27FC236}">
                <a16:creationId xmlns:a16="http://schemas.microsoft.com/office/drawing/2014/main" id="{E41448C0-616F-2647-9C81-6A3286540D04}"/>
              </a:ext>
            </a:extLst>
          </p:cNvPr>
          <p:cNvGrpSpPr/>
          <p:nvPr/>
        </p:nvGrpSpPr>
        <p:grpSpPr>
          <a:xfrm>
            <a:off x="1763688" y="4941168"/>
            <a:ext cx="792088" cy="792088"/>
            <a:chOff x="3563888" y="5085184"/>
            <a:chExt cx="792088" cy="792088"/>
          </a:xfrm>
        </p:grpSpPr>
        <p:sp>
          <p:nvSpPr>
            <p:cNvPr id="16" name="角丸四角形 15">
              <a:extLst>
                <a:ext uri="{FF2B5EF4-FFF2-40B4-BE49-F238E27FC236}">
                  <a16:creationId xmlns:a16="http://schemas.microsoft.com/office/drawing/2014/main" id="{6CCD17A6-1F29-1740-BD98-C5E8EDC34689}"/>
                </a:ext>
              </a:extLst>
            </p:cNvPr>
            <p:cNvSpPr/>
            <p:nvPr/>
          </p:nvSpPr>
          <p:spPr>
            <a:xfrm>
              <a:off x="3563888" y="5085184"/>
              <a:ext cx="792088" cy="79208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A40F4124-F37F-6B40-BEB8-ADD859FA2970}"/>
                </a:ext>
              </a:extLst>
            </p:cNvPr>
            <p:cNvSpPr/>
            <p:nvPr/>
          </p:nvSpPr>
          <p:spPr>
            <a:xfrm>
              <a:off x="3635896" y="5157192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8CD4D05C-38F5-C449-A395-3452648F6D4D}"/>
                </a:ext>
              </a:extLst>
            </p:cNvPr>
            <p:cNvSpPr/>
            <p:nvPr/>
          </p:nvSpPr>
          <p:spPr>
            <a:xfrm>
              <a:off x="4067944" y="5589240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3651DE9C-061E-3949-9458-AB870BB754C1}"/>
                </a:ext>
              </a:extLst>
            </p:cNvPr>
            <p:cNvSpPr/>
            <p:nvPr/>
          </p:nvSpPr>
          <p:spPr>
            <a:xfrm>
              <a:off x="3635896" y="5589240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0E8419FC-53F9-AA4A-8386-17AD0834D1BD}"/>
                </a:ext>
              </a:extLst>
            </p:cNvPr>
            <p:cNvSpPr/>
            <p:nvPr/>
          </p:nvSpPr>
          <p:spPr>
            <a:xfrm>
              <a:off x="4067944" y="5157192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0BE0056A-E28F-0B45-A473-6AE561D7A8CD}"/>
              </a:ext>
            </a:extLst>
          </p:cNvPr>
          <p:cNvGrpSpPr/>
          <p:nvPr/>
        </p:nvGrpSpPr>
        <p:grpSpPr>
          <a:xfrm>
            <a:off x="539552" y="4941168"/>
            <a:ext cx="792088" cy="792088"/>
            <a:chOff x="6588224" y="2996952"/>
            <a:chExt cx="792088" cy="792088"/>
          </a:xfrm>
        </p:grpSpPr>
        <p:sp>
          <p:nvSpPr>
            <p:cNvPr id="27" name="角丸四角形 26">
              <a:extLst>
                <a:ext uri="{FF2B5EF4-FFF2-40B4-BE49-F238E27FC236}">
                  <a16:creationId xmlns:a16="http://schemas.microsoft.com/office/drawing/2014/main" id="{657E0D42-1FCF-1140-8230-C688FAEAD685}"/>
                </a:ext>
              </a:extLst>
            </p:cNvPr>
            <p:cNvSpPr/>
            <p:nvPr/>
          </p:nvSpPr>
          <p:spPr>
            <a:xfrm>
              <a:off x="6588224" y="2996952"/>
              <a:ext cx="792088" cy="79208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7" name="グループ化 36">
              <a:extLst>
                <a:ext uri="{FF2B5EF4-FFF2-40B4-BE49-F238E27FC236}">
                  <a16:creationId xmlns:a16="http://schemas.microsoft.com/office/drawing/2014/main" id="{9C68EA7D-C40B-EF42-99C9-095668688484}"/>
                </a:ext>
              </a:extLst>
            </p:cNvPr>
            <p:cNvGrpSpPr/>
            <p:nvPr/>
          </p:nvGrpSpPr>
          <p:grpSpPr>
            <a:xfrm>
              <a:off x="6713476" y="3083520"/>
              <a:ext cx="541584" cy="618953"/>
              <a:chOff x="6228184" y="4149080"/>
              <a:chExt cx="504056" cy="576064"/>
            </a:xfrm>
          </p:grpSpPr>
          <p:sp>
            <p:nvSpPr>
              <p:cNvPr id="29" name="円/楕円 28">
                <a:extLst>
                  <a:ext uri="{FF2B5EF4-FFF2-40B4-BE49-F238E27FC236}">
                    <a16:creationId xmlns:a16="http://schemas.microsoft.com/office/drawing/2014/main" id="{1580A80A-84D8-A549-9ACC-4BE16386096F}"/>
                  </a:ext>
                </a:extLst>
              </p:cNvPr>
              <p:cNvSpPr/>
              <p:nvPr/>
            </p:nvSpPr>
            <p:spPr>
              <a:xfrm>
                <a:off x="6588224" y="4581128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円/楕円 30">
                <a:extLst>
                  <a:ext uri="{FF2B5EF4-FFF2-40B4-BE49-F238E27FC236}">
                    <a16:creationId xmlns:a16="http://schemas.microsoft.com/office/drawing/2014/main" id="{7B084274-0E97-7F43-ADA3-F2AD158C2F06}"/>
                  </a:ext>
                </a:extLst>
              </p:cNvPr>
              <p:cNvSpPr/>
              <p:nvPr/>
            </p:nvSpPr>
            <p:spPr>
              <a:xfrm>
                <a:off x="6588224" y="4149080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3" name="円/楕円 32">
                <a:extLst>
                  <a:ext uri="{FF2B5EF4-FFF2-40B4-BE49-F238E27FC236}">
                    <a16:creationId xmlns:a16="http://schemas.microsoft.com/office/drawing/2014/main" id="{19BAD6B9-8200-1A4C-8221-F3A821F3B682}"/>
                  </a:ext>
                </a:extLst>
              </p:cNvPr>
              <p:cNvSpPr/>
              <p:nvPr/>
            </p:nvSpPr>
            <p:spPr>
              <a:xfrm>
                <a:off x="6588224" y="4365104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4" name="円/楕円 33">
                <a:extLst>
                  <a:ext uri="{FF2B5EF4-FFF2-40B4-BE49-F238E27FC236}">
                    <a16:creationId xmlns:a16="http://schemas.microsoft.com/office/drawing/2014/main" id="{A8E845FC-D272-754E-9489-33D7B640FBE9}"/>
                  </a:ext>
                </a:extLst>
              </p:cNvPr>
              <p:cNvSpPr/>
              <p:nvPr/>
            </p:nvSpPr>
            <p:spPr>
              <a:xfrm>
                <a:off x="6228184" y="4581128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5" name="円/楕円 34">
                <a:extLst>
                  <a:ext uri="{FF2B5EF4-FFF2-40B4-BE49-F238E27FC236}">
                    <a16:creationId xmlns:a16="http://schemas.microsoft.com/office/drawing/2014/main" id="{76C7505B-EF7B-BD47-BADE-9A927B61C76F}"/>
                  </a:ext>
                </a:extLst>
              </p:cNvPr>
              <p:cNvSpPr/>
              <p:nvPr/>
            </p:nvSpPr>
            <p:spPr>
              <a:xfrm>
                <a:off x="6228184" y="4149080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円/楕円 35">
                <a:extLst>
                  <a:ext uri="{FF2B5EF4-FFF2-40B4-BE49-F238E27FC236}">
                    <a16:creationId xmlns:a16="http://schemas.microsoft.com/office/drawing/2014/main" id="{4E010181-CC6E-5148-B8F2-5349BF390866}"/>
                  </a:ext>
                </a:extLst>
              </p:cNvPr>
              <p:cNvSpPr/>
              <p:nvPr/>
            </p:nvSpPr>
            <p:spPr>
              <a:xfrm>
                <a:off x="6228184" y="4365104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pic>
        <p:nvPicPr>
          <p:cNvPr id="40" name="図 39">
            <a:extLst>
              <a:ext uri="{FF2B5EF4-FFF2-40B4-BE49-F238E27FC236}">
                <a16:creationId xmlns:a16="http://schemas.microsoft.com/office/drawing/2014/main" id="{303B3959-82FB-D84A-8B13-AC747DC98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3573016"/>
            <a:ext cx="952500" cy="952500"/>
          </a:xfrm>
          <a:prstGeom prst="rect">
            <a:avLst/>
          </a:prstGeom>
        </p:spPr>
      </p:pic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0E8F48A2-3DB9-FC48-980E-D3E45DA4678C}"/>
              </a:ext>
            </a:extLst>
          </p:cNvPr>
          <p:cNvGrpSpPr/>
          <p:nvPr/>
        </p:nvGrpSpPr>
        <p:grpSpPr>
          <a:xfrm>
            <a:off x="4355976" y="4941168"/>
            <a:ext cx="792088" cy="792088"/>
            <a:chOff x="3563888" y="5085184"/>
            <a:chExt cx="792088" cy="792088"/>
          </a:xfrm>
        </p:grpSpPr>
        <p:sp>
          <p:nvSpPr>
            <p:cNvPr id="47" name="角丸四角形 46">
              <a:extLst>
                <a:ext uri="{FF2B5EF4-FFF2-40B4-BE49-F238E27FC236}">
                  <a16:creationId xmlns:a16="http://schemas.microsoft.com/office/drawing/2014/main" id="{900D7B7A-B1C1-1F4B-9422-29042A62F3B1}"/>
                </a:ext>
              </a:extLst>
            </p:cNvPr>
            <p:cNvSpPr/>
            <p:nvPr/>
          </p:nvSpPr>
          <p:spPr>
            <a:xfrm>
              <a:off x="3563888" y="5085184"/>
              <a:ext cx="792088" cy="79208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円/楕円 47">
              <a:extLst>
                <a:ext uri="{FF2B5EF4-FFF2-40B4-BE49-F238E27FC236}">
                  <a16:creationId xmlns:a16="http://schemas.microsoft.com/office/drawing/2014/main" id="{F227C659-060D-B04D-9BB6-4D7588E64989}"/>
                </a:ext>
              </a:extLst>
            </p:cNvPr>
            <p:cNvSpPr/>
            <p:nvPr/>
          </p:nvSpPr>
          <p:spPr>
            <a:xfrm>
              <a:off x="3635896" y="5157192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円/楕円 48">
              <a:extLst>
                <a:ext uri="{FF2B5EF4-FFF2-40B4-BE49-F238E27FC236}">
                  <a16:creationId xmlns:a16="http://schemas.microsoft.com/office/drawing/2014/main" id="{640EA181-F0C6-2C41-9573-A56E2D47D827}"/>
                </a:ext>
              </a:extLst>
            </p:cNvPr>
            <p:cNvSpPr/>
            <p:nvPr/>
          </p:nvSpPr>
          <p:spPr>
            <a:xfrm>
              <a:off x="4067944" y="5589240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円/楕円 49">
              <a:extLst>
                <a:ext uri="{FF2B5EF4-FFF2-40B4-BE49-F238E27FC236}">
                  <a16:creationId xmlns:a16="http://schemas.microsoft.com/office/drawing/2014/main" id="{4CD2E923-B053-164E-BAFA-EC00D2ED0FBD}"/>
                </a:ext>
              </a:extLst>
            </p:cNvPr>
            <p:cNvSpPr/>
            <p:nvPr/>
          </p:nvSpPr>
          <p:spPr>
            <a:xfrm>
              <a:off x="3635896" y="5589240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円/楕円 50">
              <a:extLst>
                <a:ext uri="{FF2B5EF4-FFF2-40B4-BE49-F238E27FC236}">
                  <a16:creationId xmlns:a16="http://schemas.microsoft.com/office/drawing/2014/main" id="{329C9667-F9A9-6149-8177-190A7DBE41B6}"/>
                </a:ext>
              </a:extLst>
            </p:cNvPr>
            <p:cNvSpPr/>
            <p:nvPr/>
          </p:nvSpPr>
          <p:spPr>
            <a:xfrm>
              <a:off x="4067944" y="5157192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2" name="右矢印 51">
            <a:extLst>
              <a:ext uri="{FF2B5EF4-FFF2-40B4-BE49-F238E27FC236}">
                <a16:creationId xmlns:a16="http://schemas.microsoft.com/office/drawing/2014/main" id="{3744F57E-E17F-8B42-BC8E-7A7815C16781}"/>
              </a:ext>
            </a:extLst>
          </p:cNvPr>
          <p:cNvSpPr/>
          <p:nvPr/>
        </p:nvSpPr>
        <p:spPr>
          <a:xfrm>
            <a:off x="1475656" y="5229200"/>
            <a:ext cx="216024" cy="2160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右矢印 52">
            <a:extLst>
              <a:ext uri="{FF2B5EF4-FFF2-40B4-BE49-F238E27FC236}">
                <a16:creationId xmlns:a16="http://schemas.microsoft.com/office/drawing/2014/main" id="{08F87C69-F369-674E-A812-B890C1E60B40}"/>
              </a:ext>
            </a:extLst>
          </p:cNvPr>
          <p:cNvSpPr/>
          <p:nvPr/>
        </p:nvSpPr>
        <p:spPr>
          <a:xfrm>
            <a:off x="2699792" y="5229200"/>
            <a:ext cx="216024" cy="2160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右矢印 53">
            <a:extLst>
              <a:ext uri="{FF2B5EF4-FFF2-40B4-BE49-F238E27FC236}">
                <a16:creationId xmlns:a16="http://schemas.microsoft.com/office/drawing/2014/main" id="{F7C39CFB-C797-9840-8807-7774011784D6}"/>
              </a:ext>
            </a:extLst>
          </p:cNvPr>
          <p:cNvSpPr/>
          <p:nvPr/>
        </p:nvSpPr>
        <p:spPr>
          <a:xfrm>
            <a:off x="3995936" y="5229200"/>
            <a:ext cx="216024" cy="2160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右矢印 54">
            <a:extLst>
              <a:ext uri="{FF2B5EF4-FFF2-40B4-BE49-F238E27FC236}">
                <a16:creationId xmlns:a16="http://schemas.microsoft.com/office/drawing/2014/main" id="{3C04A86D-1F13-AB49-BF80-C5BA824FB744}"/>
              </a:ext>
            </a:extLst>
          </p:cNvPr>
          <p:cNvSpPr/>
          <p:nvPr/>
        </p:nvSpPr>
        <p:spPr>
          <a:xfrm>
            <a:off x="5292080" y="5229200"/>
            <a:ext cx="216024" cy="2160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右矢印 55">
            <a:extLst>
              <a:ext uri="{FF2B5EF4-FFF2-40B4-BE49-F238E27FC236}">
                <a16:creationId xmlns:a16="http://schemas.microsoft.com/office/drawing/2014/main" id="{E6C8F5DD-A0ED-D840-B75C-D56E74F8E590}"/>
              </a:ext>
            </a:extLst>
          </p:cNvPr>
          <p:cNvSpPr/>
          <p:nvPr/>
        </p:nvSpPr>
        <p:spPr>
          <a:xfrm>
            <a:off x="6588224" y="5229200"/>
            <a:ext cx="216024" cy="2160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7" name="図 56">
            <a:extLst>
              <a:ext uri="{FF2B5EF4-FFF2-40B4-BE49-F238E27FC236}">
                <a16:creationId xmlns:a16="http://schemas.microsoft.com/office/drawing/2014/main" id="{D88C7D5E-688C-CD4D-AF00-4E0CD3A69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280" y="5013176"/>
            <a:ext cx="4953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770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0528B825-1783-4749-B50B-0DF1D1E9D6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疑似乱数とは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FAB3193-7751-F14A-BE2D-A4B70B553E61}"/>
              </a:ext>
            </a:extLst>
          </p:cNvPr>
          <p:cNvSpPr txBox="1"/>
          <p:nvPr/>
        </p:nvSpPr>
        <p:spPr>
          <a:xfrm>
            <a:off x="323528" y="908720"/>
            <a:ext cx="81369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疑似乱数</a:t>
            </a:r>
            <a:r>
              <a:rPr kumimoji="1" lang="en-US" altLang="ja-JP" sz="2800"/>
              <a:t>(Pseudo Random Number)</a:t>
            </a:r>
            <a:r>
              <a:rPr kumimoji="1" lang="ja-JP" altLang="en-US" sz="2800"/>
              <a:t>とは、履歴から</a:t>
            </a:r>
            <a:r>
              <a:rPr kumimoji="1" lang="ja-JP" altLang="en-US" sz="2800">
                <a:solidFill>
                  <a:srgbClr val="FF0000"/>
                </a:solidFill>
              </a:rPr>
              <a:t>決定論的</a:t>
            </a:r>
            <a:r>
              <a:rPr kumimoji="1" lang="ja-JP" altLang="en-US" sz="2800"/>
              <a:t>に次の数字が決められている乱数</a:t>
            </a:r>
            <a:endParaRPr lang="ja-JP" altLang="en-US" sz="280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B46AE95-A120-ED42-A6B6-D7D838492108}"/>
              </a:ext>
            </a:extLst>
          </p:cNvPr>
          <p:cNvSpPr txBox="1"/>
          <p:nvPr/>
        </p:nvSpPr>
        <p:spPr>
          <a:xfrm>
            <a:off x="323528" y="1916832"/>
            <a:ext cx="81369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疑似乱数を生成するアルゴリズムと履歴がわかれば、原理的には「次の数」を</a:t>
            </a:r>
            <a:r>
              <a:rPr lang="ja-JP" altLang="en-US" sz="2800">
                <a:solidFill>
                  <a:srgbClr val="FF0000"/>
                </a:solidFill>
              </a:rPr>
              <a:t>予想可能</a:t>
            </a:r>
            <a:endParaRPr lang="en-US" altLang="ja-JP" sz="2800">
              <a:solidFill>
                <a:srgbClr val="FF0000"/>
              </a:solidFill>
            </a:endParaRPr>
          </a:p>
        </p:txBody>
      </p:sp>
      <p:grpSp>
        <p:nvGrpSpPr>
          <p:cNvPr id="42" name="グループ化 41">
            <a:extLst>
              <a:ext uri="{FF2B5EF4-FFF2-40B4-BE49-F238E27FC236}">
                <a16:creationId xmlns:a16="http://schemas.microsoft.com/office/drawing/2014/main" id="{DB5E301E-894C-5F4F-9CAF-DF6FE284D97F}"/>
              </a:ext>
            </a:extLst>
          </p:cNvPr>
          <p:cNvGrpSpPr/>
          <p:nvPr/>
        </p:nvGrpSpPr>
        <p:grpSpPr>
          <a:xfrm>
            <a:off x="5652120" y="5589240"/>
            <a:ext cx="792088" cy="792088"/>
            <a:chOff x="395536" y="5085184"/>
            <a:chExt cx="792088" cy="792088"/>
          </a:xfrm>
        </p:grpSpPr>
        <p:sp>
          <p:nvSpPr>
            <p:cNvPr id="43" name="角丸四角形 42">
              <a:extLst>
                <a:ext uri="{FF2B5EF4-FFF2-40B4-BE49-F238E27FC236}">
                  <a16:creationId xmlns:a16="http://schemas.microsoft.com/office/drawing/2014/main" id="{FC85D587-3DBC-2B4E-A944-87CF5F608E24}"/>
                </a:ext>
              </a:extLst>
            </p:cNvPr>
            <p:cNvSpPr/>
            <p:nvPr/>
          </p:nvSpPr>
          <p:spPr>
            <a:xfrm>
              <a:off x="395536" y="5085184"/>
              <a:ext cx="792088" cy="79208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円/楕円 43">
              <a:extLst>
                <a:ext uri="{FF2B5EF4-FFF2-40B4-BE49-F238E27FC236}">
                  <a16:creationId xmlns:a16="http://schemas.microsoft.com/office/drawing/2014/main" id="{38C422B6-5E02-704B-9237-D94D7286AA80}"/>
                </a:ext>
              </a:extLst>
            </p:cNvPr>
            <p:cNvSpPr/>
            <p:nvPr/>
          </p:nvSpPr>
          <p:spPr>
            <a:xfrm>
              <a:off x="611560" y="5301208"/>
              <a:ext cx="360040" cy="36004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5" name="角丸四角形 44">
            <a:extLst>
              <a:ext uri="{FF2B5EF4-FFF2-40B4-BE49-F238E27FC236}">
                <a16:creationId xmlns:a16="http://schemas.microsoft.com/office/drawing/2014/main" id="{77B7FA54-450C-CF46-9F5D-C17174FF1D87}"/>
              </a:ext>
            </a:extLst>
          </p:cNvPr>
          <p:cNvSpPr/>
          <p:nvPr/>
        </p:nvSpPr>
        <p:spPr>
          <a:xfrm>
            <a:off x="6948264" y="5589240"/>
            <a:ext cx="792088" cy="7920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1F7F8BA8-72B5-2248-AE25-A60A84B79DC1}"/>
              </a:ext>
            </a:extLst>
          </p:cNvPr>
          <p:cNvGrpSpPr/>
          <p:nvPr/>
        </p:nvGrpSpPr>
        <p:grpSpPr>
          <a:xfrm>
            <a:off x="3059832" y="5589240"/>
            <a:ext cx="792088" cy="792088"/>
            <a:chOff x="2555776" y="5085184"/>
            <a:chExt cx="792088" cy="792088"/>
          </a:xfrm>
        </p:grpSpPr>
        <p:sp>
          <p:nvSpPr>
            <p:cNvPr id="47" name="角丸四角形 46">
              <a:extLst>
                <a:ext uri="{FF2B5EF4-FFF2-40B4-BE49-F238E27FC236}">
                  <a16:creationId xmlns:a16="http://schemas.microsoft.com/office/drawing/2014/main" id="{88F0E6F4-508A-EC42-BB31-EE4DFDBDD719}"/>
                </a:ext>
              </a:extLst>
            </p:cNvPr>
            <p:cNvSpPr/>
            <p:nvPr/>
          </p:nvSpPr>
          <p:spPr>
            <a:xfrm>
              <a:off x="2555776" y="5085184"/>
              <a:ext cx="792088" cy="79208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円/楕円 47">
              <a:extLst>
                <a:ext uri="{FF2B5EF4-FFF2-40B4-BE49-F238E27FC236}">
                  <a16:creationId xmlns:a16="http://schemas.microsoft.com/office/drawing/2014/main" id="{5E4B2513-EF58-0D42-B8BC-3EB8326B3993}"/>
                </a:ext>
              </a:extLst>
            </p:cNvPr>
            <p:cNvSpPr/>
            <p:nvPr/>
          </p:nvSpPr>
          <p:spPr>
            <a:xfrm>
              <a:off x="2627784" y="5157192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円/楕円 48">
              <a:extLst>
                <a:ext uri="{FF2B5EF4-FFF2-40B4-BE49-F238E27FC236}">
                  <a16:creationId xmlns:a16="http://schemas.microsoft.com/office/drawing/2014/main" id="{45C075E8-4B65-D842-AC2B-CEA41E7146D2}"/>
                </a:ext>
              </a:extLst>
            </p:cNvPr>
            <p:cNvSpPr/>
            <p:nvPr/>
          </p:nvSpPr>
          <p:spPr>
            <a:xfrm>
              <a:off x="3059832" y="5589240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円/楕円 49">
              <a:extLst>
                <a:ext uri="{FF2B5EF4-FFF2-40B4-BE49-F238E27FC236}">
                  <a16:creationId xmlns:a16="http://schemas.microsoft.com/office/drawing/2014/main" id="{998409E3-E58C-4448-8E2D-D4A2F49BCBAE}"/>
                </a:ext>
              </a:extLst>
            </p:cNvPr>
            <p:cNvSpPr/>
            <p:nvPr/>
          </p:nvSpPr>
          <p:spPr>
            <a:xfrm>
              <a:off x="2843808" y="5373216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C49F4FF5-1BAC-F445-A8FE-30950A8DF4DE}"/>
              </a:ext>
            </a:extLst>
          </p:cNvPr>
          <p:cNvGrpSpPr/>
          <p:nvPr/>
        </p:nvGrpSpPr>
        <p:grpSpPr>
          <a:xfrm>
            <a:off x="1763688" y="5589240"/>
            <a:ext cx="792088" cy="792088"/>
            <a:chOff x="3563888" y="5085184"/>
            <a:chExt cx="792088" cy="792088"/>
          </a:xfrm>
        </p:grpSpPr>
        <p:sp>
          <p:nvSpPr>
            <p:cNvPr id="52" name="角丸四角形 51">
              <a:extLst>
                <a:ext uri="{FF2B5EF4-FFF2-40B4-BE49-F238E27FC236}">
                  <a16:creationId xmlns:a16="http://schemas.microsoft.com/office/drawing/2014/main" id="{016FB15A-BD93-084A-B9F7-3FF01093E475}"/>
                </a:ext>
              </a:extLst>
            </p:cNvPr>
            <p:cNvSpPr/>
            <p:nvPr/>
          </p:nvSpPr>
          <p:spPr>
            <a:xfrm>
              <a:off x="3563888" y="5085184"/>
              <a:ext cx="792088" cy="79208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円/楕円 52">
              <a:extLst>
                <a:ext uri="{FF2B5EF4-FFF2-40B4-BE49-F238E27FC236}">
                  <a16:creationId xmlns:a16="http://schemas.microsoft.com/office/drawing/2014/main" id="{1A4985AF-AF83-4349-B3F5-6A08A9F5B4E8}"/>
                </a:ext>
              </a:extLst>
            </p:cNvPr>
            <p:cNvSpPr/>
            <p:nvPr/>
          </p:nvSpPr>
          <p:spPr>
            <a:xfrm>
              <a:off x="3635896" y="5157192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円/楕円 53">
              <a:extLst>
                <a:ext uri="{FF2B5EF4-FFF2-40B4-BE49-F238E27FC236}">
                  <a16:creationId xmlns:a16="http://schemas.microsoft.com/office/drawing/2014/main" id="{B6963531-B35B-114F-89AB-6697B674232B}"/>
                </a:ext>
              </a:extLst>
            </p:cNvPr>
            <p:cNvSpPr/>
            <p:nvPr/>
          </p:nvSpPr>
          <p:spPr>
            <a:xfrm>
              <a:off x="4067944" y="5589240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円/楕円 54">
              <a:extLst>
                <a:ext uri="{FF2B5EF4-FFF2-40B4-BE49-F238E27FC236}">
                  <a16:creationId xmlns:a16="http://schemas.microsoft.com/office/drawing/2014/main" id="{5559738B-15AD-6C4D-8B24-A8DEF5FF966E}"/>
                </a:ext>
              </a:extLst>
            </p:cNvPr>
            <p:cNvSpPr/>
            <p:nvPr/>
          </p:nvSpPr>
          <p:spPr>
            <a:xfrm>
              <a:off x="3635896" y="5589240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円/楕円 55">
              <a:extLst>
                <a:ext uri="{FF2B5EF4-FFF2-40B4-BE49-F238E27FC236}">
                  <a16:creationId xmlns:a16="http://schemas.microsoft.com/office/drawing/2014/main" id="{A8788E0B-F17C-6942-AD8A-A0A60BD023F9}"/>
                </a:ext>
              </a:extLst>
            </p:cNvPr>
            <p:cNvSpPr/>
            <p:nvPr/>
          </p:nvSpPr>
          <p:spPr>
            <a:xfrm>
              <a:off x="4067944" y="5157192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25F3886D-D807-5F49-A5E8-551DAA21188D}"/>
              </a:ext>
            </a:extLst>
          </p:cNvPr>
          <p:cNvGrpSpPr/>
          <p:nvPr/>
        </p:nvGrpSpPr>
        <p:grpSpPr>
          <a:xfrm>
            <a:off x="539552" y="5589240"/>
            <a:ext cx="792088" cy="792088"/>
            <a:chOff x="6588224" y="2996952"/>
            <a:chExt cx="792088" cy="792088"/>
          </a:xfrm>
        </p:grpSpPr>
        <p:sp>
          <p:nvSpPr>
            <p:cNvPr id="58" name="角丸四角形 57">
              <a:extLst>
                <a:ext uri="{FF2B5EF4-FFF2-40B4-BE49-F238E27FC236}">
                  <a16:creationId xmlns:a16="http://schemas.microsoft.com/office/drawing/2014/main" id="{E61E47FF-1A75-1449-AA74-95D70FCDD740}"/>
                </a:ext>
              </a:extLst>
            </p:cNvPr>
            <p:cNvSpPr/>
            <p:nvPr/>
          </p:nvSpPr>
          <p:spPr>
            <a:xfrm>
              <a:off x="6588224" y="2996952"/>
              <a:ext cx="792088" cy="79208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9" name="グループ化 58">
              <a:extLst>
                <a:ext uri="{FF2B5EF4-FFF2-40B4-BE49-F238E27FC236}">
                  <a16:creationId xmlns:a16="http://schemas.microsoft.com/office/drawing/2014/main" id="{2E3F08B8-6565-8C40-95F7-B26A40F470BC}"/>
                </a:ext>
              </a:extLst>
            </p:cNvPr>
            <p:cNvGrpSpPr/>
            <p:nvPr/>
          </p:nvGrpSpPr>
          <p:grpSpPr>
            <a:xfrm>
              <a:off x="6713476" y="3083520"/>
              <a:ext cx="541584" cy="618953"/>
              <a:chOff x="6228184" y="4149080"/>
              <a:chExt cx="504056" cy="576064"/>
            </a:xfrm>
          </p:grpSpPr>
          <p:sp>
            <p:nvSpPr>
              <p:cNvPr id="60" name="円/楕円 59">
                <a:extLst>
                  <a:ext uri="{FF2B5EF4-FFF2-40B4-BE49-F238E27FC236}">
                    <a16:creationId xmlns:a16="http://schemas.microsoft.com/office/drawing/2014/main" id="{DAB9F380-4248-064C-9D81-10A7A9B10771}"/>
                  </a:ext>
                </a:extLst>
              </p:cNvPr>
              <p:cNvSpPr/>
              <p:nvPr/>
            </p:nvSpPr>
            <p:spPr>
              <a:xfrm>
                <a:off x="6588224" y="4581128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1" name="円/楕円 60">
                <a:extLst>
                  <a:ext uri="{FF2B5EF4-FFF2-40B4-BE49-F238E27FC236}">
                    <a16:creationId xmlns:a16="http://schemas.microsoft.com/office/drawing/2014/main" id="{0D9BAAEE-7195-054E-9050-648FDFD41B4F}"/>
                  </a:ext>
                </a:extLst>
              </p:cNvPr>
              <p:cNvSpPr/>
              <p:nvPr/>
            </p:nvSpPr>
            <p:spPr>
              <a:xfrm>
                <a:off x="6588224" y="4149080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2" name="円/楕円 61">
                <a:extLst>
                  <a:ext uri="{FF2B5EF4-FFF2-40B4-BE49-F238E27FC236}">
                    <a16:creationId xmlns:a16="http://schemas.microsoft.com/office/drawing/2014/main" id="{7B4C5305-3259-B248-9D91-88185F4A1F0A}"/>
                  </a:ext>
                </a:extLst>
              </p:cNvPr>
              <p:cNvSpPr/>
              <p:nvPr/>
            </p:nvSpPr>
            <p:spPr>
              <a:xfrm>
                <a:off x="6588224" y="4365104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3" name="円/楕円 62">
                <a:extLst>
                  <a:ext uri="{FF2B5EF4-FFF2-40B4-BE49-F238E27FC236}">
                    <a16:creationId xmlns:a16="http://schemas.microsoft.com/office/drawing/2014/main" id="{7B4C6F0D-067D-164B-B36B-5E7A3DB32E49}"/>
                  </a:ext>
                </a:extLst>
              </p:cNvPr>
              <p:cNvSpPr/>
              <p:nvPr/>
            </p:nvSpPr>
            <p:spPr>
              <a:xfrm>
                <a:off x="6228184" y="4581128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4" name="円/楕円 63">
                <a:extLst>
                  <a:ext uri="{FF2B5EF4-FFF2-40B4-BE49-F238E27FC236}">
                    <a16:creationId xmlns:a16="http://schemas.microsoft.com/office/drawing/2014/main" id="{5F553C21-2B15-E14A-84F7-C8C87A606D0E}"/>
                  </a:ext>
                </a:extLst>
              </p:cNvPr>
              <p:cNvSpPr/>
              <p:nvPr/>
            </p:nvSpPr>
            <p:spPr>
              <a:xfrm>
                <a:off x="6228184" y="4149080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円/楕円 64">
                <a:extLst>
                  <a:ext uri="{FF2B5EF4-FFF2-40B4-BE49-F238E27FC236}">
                    <a16:creationId xmlns:a16="http://schemas.microsoft.com/office/drawing/2014/main" id="{2BCE7283-38A5-B64E-8ACE-8B4DA8561A4D}"/>
                  </a:ext>
                </a:extLst>
              </p:cNvPr>
              <p:cNvSpPr/>
              <p:nvPr/>
            </p:nvSpPr>
            <p:spPr>
              <a:xfrm>
                <a:off x="6228184" y="4365104"/>
                <a:ext cx="144016" cy="14401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pic>
        <p:nvPicPr>
          <p:cNvPr id="66" name="図 65">
            <a:extLst>
              <a:ext uri="{FF2B5EF4-FFF2-40B4-BE49-F238E27FC236}">
                <a16:creationId xmlns:a16="http://schemas.microsoft.com/office/drawing/2014/main" id="{CA410D06-0A19-2648-98F3-38F3A5CFA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912" y="4437112"/>
            <a:ext cx="952500" cy="952500"/>
          </a:xfrm>
          <a:prstGeom prst="rect">
            <a:avLst/>
          </a:prstGeom>
        </p:spPr>
      </p:pic>
      <p:grpSp>
        <p:nvGrpSpPr>
          <p:cNvPr id="67" name="グループ化 66">
            <a:extLst>
              <a:ext uri="{FF2B5EF4-FFF2-40B4-BE49-F238E27FC236}">
                <a16:creationId xmlns:a16="http://schemas.microsoft.com/office/drawing/2014/main" id="{A6182E8B-00B9-6D4C-BF0E-CF3FBC16279C}"/>
              </a:ext>
            </a:extLst>
          </p:cNvPr>
          <p:cNvGrpSpPr/>
          <p:nvPr/>
        </p:nvGrpSpPr>
        <p:grpSpPr>
          <a:xfrm>
            <a:off x="4355976" y="5589240"/>
            <a:ext cx="792088" cy="792088"/>
            <a:chOff x="3563888" y="5085184"/>
            <a:chExt cx="792088" cy="792088"/>
          </a:xfrm>
        </p:grpSpPr>
        <p:sp>
          <p:nvSpPr>
            <p:cNvPr id="68" name="角丸四角形 67">
              <a:extLst>
                <a:ext uri="{FF2B5EF4-FFF2-40B4-BE49-F238E27FC236}">
                  <a16:creationId xmlns:a16="http://schemas.microsoft.com/office/drawing/2014/main" id="{6F077044-5776-6B47-A88D-6787DC80C208}"/>
                </a:ext>
              </a:extLst>
            </p:cNvPr>
            <p:cNvSpPr/>
            <p:nvPr/>
          </p:nvSpPr>
          <p:spPr>
            <a:xfrm>
              <a:off x="3563888" y="5085184"/>
              <a:ext cx="792088" cy="79208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9" name="円/楕円 68">
              <a:extLst>
                <a:ext uri="{FF2B5EF4-FFF2-40B4-BE49-F238E27FC236}">
                  <a16:creationId xmlns:a16="http://schemas.microsoft.com/office/drawing/2014/main" id="{DEF37296-77F1-5B48-B4CB-F55B19BD1D3D}"/>
                </a:ext>
              </a:extLst>
            </p:cNvPr>
            <p:cNvSpPr/>
            <p:nvPr/>
          </p:nvSpPr>
          <p:spPr>
            <a:xfrm>
              <a:off x="3635896" y="5157192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/楕円 69">
              <a:extLst>
                <a:ext uri="{FF2B5EF4-FFF2-40B4-BE49-F238E27FC236}">
                  <a16:creationId xmlns:a16="http://schemas.microsoft.com/office/drawing/2014/main" id="{C91240FF-E015-0640-B4CE-B6F5A068F1A4}"/>
                </a:ext>
              </a:extLst>
            </p:cNvPr>
            <p:cNvSpPr/>
            <p:nvPr/>
          </p:nvSpPr>
          <p:spPr>
            <a:xfrm>
              <a:off x="4067944" y="5589240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/楕円 70">
              <a:extLst>
                <a:ext uri="{FF2B5EF4-FFF2-40B4-BE49-F238E27FC236}">
                  <a16:creationId xmlns:a16="http://schemas.microsoft.com/office/drawing/2014/main" id="{F23CB0A1-C2AB-224F-B442-DEDB02450D62}"/>
                </a:ext>
              </a:extLst>
            </p:cNvPr>
            <p:cNvSpPr/>
            <p:nvPr/>
          </p:nvSpPr>
          <p:spPr>
            <a:xfrm>
              <a:off x="3635896" y="5589240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2" name="円/楕円 71">
              <a:extLst>
                <a:ext uri="{FF2B5EF4-FFF2-40B4-BE49-F238E27FC236}">
                  <a16:creationId xmlns:a16="http://schemas.microsoft.com/office/drawing/2014/main" id="{D2FF8943-8CCC-7942-BF10-0784C0EEA528}"/>
                </a:ext>
              </a:extLst>
            </p:cNvPr>
            <p:cNvSpPr/>
            <p:nvPr/>
          </p:nvSpPr>
          <p:spPr>
            <a:xfrm>
              <a:off x="4067944" y="5157192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73" name="右矢印 72">
            <a:extLst>
              <a:ext uri="{FF2B5EF4-FFF2-40B4-BE49-F238E27FC236}">
                <a16:creationId xmlns:a16="http://schemas.microsoft.com/office/drawing/2014/main" id="{F049FA9E-D284-624E-BB9B-B9CE95EDC46B}"/>
              </a:ext>
            </a:extLst>
          </p:cNvPr>
          <p:cNvSpPr/>
          <p:nvPr/>
        </p:nvSpPr>
        <p:spPr>
          <a:xfrm>
            <a:off x="1475656" y="5877272"/>
            <a:ext cx="216024" cy="2160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4" name="右矢印 73">
            <a:extLst>
              <a:ext uri="{FF2B5EF4-FFF2-40B4-BE49-F238E27FC236}">
                <a16:creationId xmlns:a16="http://schemas.microsoft.com/office/drawing/2014/main" id="{BC5D2983-E12C-D441-86D8-8B74E68009E0}"/>
              </a:ext>
            </a:extLst>
          </p:cNvPr>
          <p:cNvSpPr/>
          <p:nvPr/>
        </p:nvSpPr>
        <p:spPr>
          <a:xfrm>
            <a:off x="2699792" y="5877272"/>
            <a:ext cx="216024" cy="2160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5" name="右矢印 74">
            <a:extLst>
              <a:ext uri="{FF2B5EF4-FFF2-40B4-BE49-F238E27FC236}">
                <a16:creationId xmlns:a16="http://schemas.microsoft.com/office/drawing/2014/main" id="{A1804080-CC56-D644-BA1E-1530063D0421}"/>
              </a:ext>
            </a:extLst>
          </p:cNvPr>
          <p:cNvSpPr/>
          <p:nvPr/>
        </p:nvSpPr>
        <p:spPr>
          <a:xfrm>
            <a:off x="3995936" y="5877272"/>
            <a:ext cx="216024" cy="2160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6" name="右矢印 75">
            <a:extLst>
              <a:ext uri="{FF2B5EF4-FFF2-40B4-BE49-F238E27FC236}">
                <a16:creationId xmlns:a16="http://schemas.microsoft.com/office/drawing/2014/main" id="{759F7C69-7252-694A-A2A2-2527FBA73CBF}"/>
              </a:ext>
            </a:extLst>
          </p:cNvPr>
          <p:cNvSpPr/>
          <p:nvPr/>
        </p:nvSpPr>
        <p:spPr>
          <a:xfrm>
            <a:off x="5292080" y="5877272"/>
            <a:ext cx="216024" cy="2160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7" name="右矢印 76">
            <a:extLst>
              <a:ext uri="{FF2B5EF4-FFF2-40B4-BE49-F238E27FC236}">
                <a16:creationId xmlns:a16="http://schemas.microsoft.com/office/drawing/2014/main" id="{90F58574-1A59-3C4F-8DB1-7C1D94955D46}"/>
              </a:ext>
            </a:extLst>
          </p:cNvPr>
          <p:cNvSpPr/>
          <p:nvPr/>
        </p:nvSpPr>
        <p:spPr>
          <a:xfrm>
            <a:off x="6588224" y="5877272"/>
            <a:ext cx="216024" cy="2160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8" name="図 77">
            <a:extLst>
              <a:ext uri="{FF2B5EF4-FFF2-40B4-BE49-F238E27FC236}">
                <a16:creationId xmlns:a16="http://schemas.microsoft.com/office/drawing/2014/main" id="{E23C51B0-94D6-F541-BF46-035DB1C1D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280" y="5661248"/>
            <a:ext cx="495300" cy="635000"/>
          </a:xfrm>
          <a:prstGeom prst="rect">
            <a:avLst/>
          </a:prstGeom>
        </p:spPr>
      </p:pic>
      <p:pic>
        <p:nvPicPr>
          <p:cNvPr id="79" name="図 78">
            <a:extLst>
              <a:ext uri="{FF2B5EF4-FFF2-40B4-BE49-F238E27FC236}">
                <a16:creationId xmlns:a16="http://schemas.microsoft.com/office/drawing/2014/main" id="{B6C771F1-1440-B54F-BF8C-7C4CFD91A2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812360" y="4869160"/>
            <a:ext cx="1193801" cy="1128142"/>
          </a:xfrm>
          <a:prstGeom prst="rect">
            <a:avLst/>
          </a:prstGeom>
        </p:spPr>
      </p:pic>
      <p:sp>
        <p:nvSpPr>
          <p:cNvPr id="80" name="円/楕円 79">
            <a:extLst>
              <a:ext uri="{FF2B5EF4-FFF2-40B4-BE49-F238E27FC236}">
                <a16:creationId xmlns:a16="http://schemas.microsoft.com/office/drawing/2014/main" id="{C55B9123-45FC-D145-95E2-B2F2627163D6}"/>
              </a:ext>
            </a:extLst>
          </p:cNvPr>
          <p:cNvSpPr/>
          <p:nvPr/>
        </p:nvSpPr>
        <p:spPr>
          <a:xfrm>
            <a:off x="6228184" y="3717032"/>
            <a:ext cx="1512168" cy="11521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" name="円/楕円 80">
            <a:extLst>
              <a:ext uri="{FF2B5EF4-FFF2-40B4-BE49-F238E27FC236}">
                <a16:creationId xmlns:a16="http://schemas.microsoft.com/office/drawing/2014/main" id="{DA61CA38-B1EF-C44C-B52C-8DD8DFFF4E4E}"/>
              </a:ext>
            </a:extLst>
          </p:cNvPr>
          <p:cNvSpPr/>
          <p:nvPr/>
        </p:nvSpPr>
        <p:spPr>
          <a:xfrm>
            <a:off x="7596336" y="4581128"/>
            <a:ext cx="389046" cy="29641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2" name="円/楕円 81">
            <a:extLst>
              <a:ext uri="{FF2B5EF4-FFF2-40B4-BE49-F238E27FC236}">
                <a16:creationId xmlns:a16="http://schemas.microsoft.com/office/drawing/2014/main" id="{BF35D015-CA99-4847-B88F-28EFF3F21703}"/>
              </a:ext>
            </a:extLst>
          </p:cNvPr>
          <p:cNvSpPr/>
          <p:nvPr/>
        </p:nvSpPr>
        <p:spPr>
          <a:xfrm>
            <a:off x="8100392" y="4869160"/>
            <a:ext cx="211029" cy="16078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83" name="グループ化 82">
            <a:extLst>
              <a:ext uri="{FF2B5EF4-FFF2-40B4-BE49-F238E27FC236}">
                <a16:creationId xmlns:a16="http://schemas.microsoft.com/office/drawing/2014/main" id="{826860D0-43FD-7A48-B92C-4472D3A01946}"/>
              </a:ext>
            </a:extLst>
          </p:cNvPr>
          <p:cNvGrpSpPr/>
          <p:nvPr/>
        </p:nvGrpSpPr>
        <p:grpSpPr>
          <a:xfrm>
            <a:off x="6588224" y="3861048"/>
            <a:ext cx="792088" cy="792088"/>
            <a:chOff x="2555776" y="5085184"/>
            <a:chExt cx="792088" cy="792088"/>
          </a:xfrm>
        </p:grpSpPr>
        <p:sp>
          <p:nvSpPr>
            <p:cNvPr id="84" name="角丸四角形 83">
              <a:extLst>
                <a:ext uri="{FF2B5EF4-FFF2-40B4-BE49-F238E27FC236}">
                  <a16:creationId xmlns:a16="http://schemas.microsoft.com/office/drawing/2014/main" id="{E83CE949-84BB-B247-9AF8-71E3A714C0C2}"/>
                </a:ext>
              </a:extLst>
            </p:cNvPr>
            <p:cNvSpPr/>
            <p:nvPr/>
          </p:nvSpPr>
          <p:spPr>
            <a:xfrm>
              <a:off x="2555776" y="5085184"/>
              <a:ext cx="792088" cy="79208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5" name="円/楕円 84">
              <a:extLst>
                <a:ext uri="{FF2B5EF4-FFF2-40B4-BE49-F238E27FC236}">
                  <a16:creationId xmlns:a16="http://schemas.microsoft.com/office/drawing/2014/main" id="{6D2F9DCA-BAAC-0D47-B0B9-158D2C64E7A0}"/>
                </a:ext>
              </a:extLst>
            </p:cNvPr>
            <p:cNvSpPr/>
            <p:nvPr/>
          </p:nvSpPr>
          <p:spPr>
            <a:xfrm>
              <a:off x="2627784" y="5157192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6" name="円/楕円 85">
              <a:extLst>
                <a:ext uri="{FF2B5EF4-FFF2-40B4-BE49-F238E27FC236}">
                  <a16:creationId xmlns:a16="http://schemas.microsoft.com/office/drawing/2014/main" id="{396A53A0-8220-BE4E-80DB-EF61C21839F3}"/>
                </a:ext>
              </a:extLst>
            </p:cNvPr>
            <p:cNvSpPr/>
            <p:nvPr/>
          </p:nvSpPr>
          <p:spPr>
            <a:xfrm>
              <a:off x="3059832" y="5589240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7" name="円/楕円 86">
              <a:extLst>
                <a:ext uri="{FF2B5EF4-FFF2-40B4-BE49-F238E27FC236}">
                  <a16:creationId xmlns:a16="http://schemas.microsoft.com/office/drawing/2014/main" id="{4F387C69-A3D8-4742-BA22-D86CAE1BF8DE}"/>
                </a:ext>
              </a:extLst>
            </p:cNvPr>
            <p:cNvSpPr/>
            <p:nvPr/>
          </p:nvSpPr>
          <p:spPr>
            <a:xfrm>
              <a:off x="2843808" y="5373216"/>
              <a:ext cx="216024" cy="21602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8" name="テキスト ボックス 87">
            <a:extLst>
              <a:ext uri="{FF2B5EF4-FFF2-40B4-BE49-F238E27FC236}">
                <a16:creationId xmlns:a16="http://schemas.microsoft.com/office/drawing/2014/main" id="{5008AB32-B43E-174D-94C4-9E2E29667BF9}"/>
              </a:ext>
            </a:extLst>
          </p:cNvPr>
          <p:cNvSpPr txBox="1"/>
          <p:nvPr/>
        </p:nvSpPr>
        <p:spPr>
          <a:xfrm>
            <a:off x="323528" y="306896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計算機で用いられる乱数は、ほぼ</a:t>
            </a:r>
            <a:r>
              <a:rPr lang="ja-JP" altLang="en-US" sz="2800">
                <a:solidFill>
                  <a:srgbClr val="FF0000"/>
                </a:solidFill>
              </a:rPr>
              <a:t>疑似乱数</a:t>
            </a:r>
            <a:endParaRPr lang="en-US" altLang="ja-JP" sz="28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804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9D2DB51-B774-CF42-AD43-1743246AA8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疑似乱数生成アルゴリズム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41C2829-F9B0-5A47-8C3C-86EBD3F0C925}"/>
              </a:ext>
            </a:extLst>
          </p:cNvPr>
          <p:cNvSpPr txBox="1"/>
          <p:nvPr/>
        </p:nvSpPr>
        <p:spPr>
          <a:xfrm>
            <a:off x="323528" y="908720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/>
              <a:t>線形合同法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612BE4A-1595-164E-9EB6-69D39F79E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556792"/>
            <a:ext cx="4310758" cy="360041"/>
          </a:xfrm>
          <a:prstGeom prst="rect">
            <a:avLst/>
          </a:prstGeom>
          <a:ln>
            <a:noFill/>
          </a:ln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62FEF96-98AA-7B4D-9E35-C572DAB93112}"/>
              </a:ext>
            </a:extLst>
          </p:cNvPr>
          <p:cNvSpPr txBox="1"/>
          <p:nvPr/>
        </p:nvSpPr>
        <p:spPr>
          <a:xfrm>
            <a:off x="1259632" y="1988840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「一つ前」しか見ない</a:t>
            </a:r>
            <a:endParaRPr kumimoji="1" lang="en-US" altLang="ja-JP" sz="2000"/>
          </a:p>
          <a:p>
            <a:r>
              <a:rPr kumimoji="1" lang="ja-JP" altLang="en-US" sz="2000"/>
              <a:t>簡単・高速</a:t>
            </a:r>
            <a:r>
              <a:rPr lang="ja-JP" altLang="en-US" sz="2000"/>
              <a:t>だが、乱数の性質は悪い</a:t>
            </a:r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D80108F-8995-0046-A387-CC019C373B35}"/>
              </a:ext>
            </a:extLst>
          </p:cNvPr>
          <p:cNvSpPr txBox="1"/>
          <p:nvPr/>
        </p:nvSpPr>
        <p:spPr>
          <a:xfrm>
            <a:off x="251520" y="2708920"/>
            <a:ext cx="5262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/>
              <a:t>メルセンヌ・ツイスタ法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B783707C-62FD-5F4E-A7CB-6823DEB04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3356992"/>
            <a:ext cx="5544616" cy="432985"/>
          </a:xfrm>
          <a:prstGeom prst="rect">
            <a:avLst/>
          </a:prstGeom>
          <a:ln>
            <a:noFill/>
          </a:ln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E1F94E1-7A4C-A74A-B319-EE452314B176}"/>
              </a:ext>
            </a:extLst>
          </p:cNvPr>
          <p:cNvSpPr txBox="1"/>
          <p:nvPr/>
        </p:nvSpPr>
        <p:spPr>
          <a:xfrm>
            <a:off x="1259632" y="3861048"/>
            <a:ext cx="60837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乱数の性質が非常に良い</a:t>
            </a:r>
            <a:endParaRPr kumimoji="1" lang="en-US" altLang="ja-JP" sz="2000"/>
          </a:p>
          <a:p>
            <a:r>
              <a:rPr kumimoji="1" lang="ja-JP" altLang="en-US" sz="2000">
                <a:solidFill>
                  <a:srgbClr val="FF0000"/>
                </a:solidFill>
              </a:rPr>
              <a:t>多くの乱数ライブラリのデファクト・スタンダード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B1BD980-4211-5F4D-BEB6-5A6FAE64D38F}"/>
              </a:ext>
            </a:extLst>
          </p:cNvPr>
          <p:cNvSpPr txBox="1"/>
          <p:nvPr/>
        </p:nvSpPr>
        <p:spPr>
          <a:xfrm>
            <a:off x="323528" y="4653136"/>
            <a:ext cx="2190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/>
              <a:t>Xorshift</a:t>
            </a:r>
            <a:r>
              <a:rPr kumimoji="1" lang="ja-JP" altLang="en-US" sz="3600"/>
              <a:t>法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0D8E3E8-5998-3F48-A952-AA46289439F4}"/>
              </a:ext>
            </a:extLst>
          </p:cNvPr>
          <p:cNvSpPr/>
          <p:nvPr/>
        </p:nvSpPr>
        <p:spPr>
          <a:xfrm>
            <a:off x="1331640" y="5373216"/>
            <a:ext cx="4032448" cy="9233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x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^=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(x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13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0x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FFFFFFFF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x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^=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(x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&gt;&gt;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17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0x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FFFFFFFF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x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^=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(x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&lt;&lt;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0x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FFFFFFFF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49CA162-88A4-624C-8A0F-BF04402A7E1D}"/>
              </a:ext>
            </a:extLst>
          </p:cNvPr>
          <p:cNvSpPr txBox="1"/>
          <p:nvPr/>
        </p:nvSpPr>
        <p:spPr>
          <a:xfrm>
            <a:off x="5508104" y="5445224"/>
            <a:ext cx="30059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乱数の性質が比較的良い</a:t>
            </a:r>
            <a:endParaRPr kumimoji="1" lang="en-US" altLang="ja-JP" sz="2000"/>
          </a:p>
          <a:p>
            <a:r>
              <a:rPr kumimoji="1" lang="ja-JP" altLang="en-US" sz="2000">
                <a:solidFill>
                  <a:srgbClr val="FF0000"/>
                </a:solidFill>
              </a:rPr>
              <a:t>非常に高速</a:t>
            </a:r>
          </a:p>
        </p:txBody>
      </p:sp>
    </p:spTree>
    <p:extLst>
      <p:ext uri="{BB962C8B-B14F-4D97-AF65-F5344CB8AC3E}">
        <p14:creationId xmlns:p14="http://schemas.microsoft.com/office/powerpoint/2010/main" val="177981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00822A95-2D45-504B-ADA5-8590D3EB2A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モンテカルロ法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098B259-3150-AC4B-8422-7A811A9F4E48}"/>
              </a:ext>
            </a:extLst>
          </p:cNvPr>
          <p:cNvSpPr txBox="1"/>
          <p:nvPr/>
        </p:nvSpPr>
        <p:spPr>
          <a:xfrm>
            <a:off x="323528" y="1196752"/>
            <a:ext cx="85689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/>
              <a:t>モンテカルロ法</a:t>
            </a:r>
            <a:r>
              <a:rPr kumimoji="1" lang="en-US" altLang="ja-JP" sz="3600"/>
              <a:t>(Monte Carlo Method)</a:t>
            </a:r>
            <a:r>
              <a:rPr kumimoji="1" lang="ja-JP" altLang="en-US" sz="3600"/>
              <a:t>とは</a:t>
            </a:r>
            <a:r>
              <a:rPr kumimoji="1" lang="ja-JP" altLang="en-US" sz="3600">
                <a:solidFill>
                  <a:srgbClr val="FF0000"/>
                </a:solidFill>
              </a:rPr>
              <a:t>乱数</a:t>
            </a:r>
            <a:r>
              <a:rPr kumimoji="1" lang="ja-JP" altLang="en-US" sz="3600"/>
              <a:t>を用いる</a:t>
            </a:r>
            <a:r>
              <a:rPr kumimoji="1" lang="ja-JP" altLang="en-US" sz="3600">
                <a:solidFill>
                  <a:srgbClr val="011893"/>
                </a:solidFill>
              </a:rPr>
              <a:t>シミュレーション手法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017D6EF-8866-5B47-BA3E-BFB497689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992" y="2924944"/>
            <a:ext cx="2463800" cy="25400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E5D305E4-9086-C34C-9E8D-D37A79D65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3573016"/>
            <a:ext cx="1728192" cy="1728192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07F54E2-0E7F-4D40-9ED8-C8BE4C07D4E6}"/>
              </a:ext>
            </a:extLst>
          </p:cNvPr>
          <p:cNvSpPr txBox="1"/>
          <p:nvPr/>
        </p:nvSpPr>
        <p:spPr>
          <a:xfrm>
            <a:off x="2987824" y="6237312"/>
            <a:ext cx="5557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※ </a:t>
            </a:r>
            <a:r>
              <a:rPr kumimoji="1" lang="ja-JP" altLang="en-US"/>
              <a:t>カジノで有名なモナコのモンテカルロに由来する</a:t>
            </a:r>
          </a:p>
        </p:txBody>
      </p:sp>
    </p:spTree>
    <p:extLst>
      <p:ext uri="{BB962C8B-B14F-4D97-AF65-F5344CB8AC3E}">
        <p14:creationId xmlns:p14="http://schemas.microsoft.com/office/powerpoint/2010/main" val="3788426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じゃんけんの「あいこ」の確率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A3F2F83B-EE7B-1E43-AB53-C505F7F0F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069" y="2588134"/>
            <a:ext cx="3079416" cy="1884603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C38441A-C63E-5F4A-9905-59A34098E27A}"/>
              </a:ext>
            </a:extLst>
          </p:cNvPr>
          <p:cNvSpPr txBox="1"/>
          <p:nvPr/>
        </p:nvSpPr>
        <p:spPr>
          <a:xfrm>
            <a:off x="385010" y="1459831"/>
            <a:ext cx="5161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/>
              <a:t>N</a:t>
            </a:r>
            <a:r>
              <a:rPr kumimoji="1" lang="ja-JP" altLang="en-US" sz="3600"/>
              <a:t>人でじゃんけんをする</a:t>
            </a: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1FB1F9E6-B190-4F49-9C73-FFCFEC85E369}"/>
              </a:ext>
            </a:extLst>
          </p:cNvPr>
          <p:cNvSpPr txBox="1"/>
          <p:nvPr/>
        </p:nvSpPr>
        <p:spPr>
          <a:xfrm>
            <a:off x="251520" y="5157192"/>
            <a:ext cx="8494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/>
              <a:t>「あいこ」になる確率はどれくらいか？</a:t>
            </a:r>
          </a:p>
        </p:txBody>
      </p:sp>
    </p:spTree>
    <p:extLst>
      <p:ext uri="{BB962C8B-B14F-4D97-AF65-F5344CB8AC3E}">
        <p14:creationId xmlns:p14="http://schemas.microsoft.com/office/powerpoint/2010/main" val="352178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9023FAB5-5FF7-1C46-9A08-468318406B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Python</a:t>
            </a:r>
            <a:r>
              <a:rPr lang="ja-JP" altLang="en-US"/>
              <a:t>で</a:t>
            </a:r>
            <a:r>
              <a:rPr kumimoji="1" lang="ja-JP" altLang="en-US"/>
              <a:t>乱数を使う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89E76F8-03F1-1849-BCE4-19B212F21932}"/>
              </a:ext>
            </a:extLst>
          </p:cNvPr>
          <p:cNvSpPr txBox="1"/>
          <p:nvPr/>
        </p:nvSpPr>
        <p:spPr>
          <a:xfrm>
            <a:off x="323528" y="980728"/>
            <a:ext cx="41921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まず</a:t>
            </a:r>
            <a:r>
              <a:rPr kumimoji="1" lang="en-US" altLang="ja-JP" sz="2800"/>
              <a:t>random</a:t>
            </a:r>
            <a:r>
              <a:rPr kumimoji="1" lang="ja-JP" altLang="en-US" sz="2800"/>
              <a:t>をインポート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97C7486-5AC7-E944-8C19-04503C887144}"/>
              </a:ext>
            </a:extLst>
          </p:cNvPr>
          <p:cNvSpPr/>
          <p:nvPr/>
        </p:nvSpPr>
        <p:spPr>
          <a:xfrm>
            <a:off x="1043608" y="1484784"/>
            <a:ext cx="3393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" altLang="ja-JP" sz="32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random</a:t>
            </a:r>
            <a:endParaRPr lang="en" altLang="ja-JP" sz="32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59EDA-6A99-5841-926C-62A5C5CAF626}"/>
              </a:ext>
            </a:extLst>
          </p:cNvPr>
          <p:cNvSpPr txBox="1"/>
          <p:nvPr/>
        </p:nvSpPr>
        <p:spPr>
          <a:xfrm>
            <a:off x="4876255" y="3789040"/>
            <a:ext cx="42322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/>
              <a:t>m</a:t>
            </a:r>
            <a:r>
              <a:rPr lang="ja-JP" altLang="en-US" sz="2800"/>
              <a:t>から</a:t>
            </a:r>
            <a:r>
              <a:rPr lang="en-US" altLang="ja-JP" sz="2800"/>
              <a:t>n</a:t>
            </a:r>
            <a:r>
              <a:rPr lang="ja-JP" altLang="en-US" sz="2800"/>
              <a:t>までの整数の乱数</a:t>
            </a:r>
            <a:endParaRPr kumimoji="1" lang="ja-JP" altLang="en-US" sz="280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758417B3-42D4-2142-8144-0B650C6E552B}"/>
              </a:ext>
            </a:extLst>
          </p:cNvPr>
          <p:cNvSpPr/>
          <p:nvPr/>
        </p:nvSpPr>
        <p:spPr>
          <a:xfrm>
            <a:off x="91281" y="3794266"/>
            <a:ext cx="48750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random.randint(m,n)</a:t>
            </a:r>
            <a:endParaRPr lang="en" altLang="ja-JP" sz="32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3A7AD0-C527-6341-82A6-448FBA220E00}"/>
              </a:ext>
            </a:extLst>
          </p:cNvPr>
          <p:cNvSpPr/>
          <p:nvPr/>
        </p:nvSpPr>
        <p:spPr>
          <a:xfrm>
            <a:off x="91281" y="4797152"/>
            <a:ext cx="38876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random.random()</a:t>
            </a:r>
            <a:endParaRPr lang="en" altLang="ja-JP" sz="32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A257810-8581-7540-BDA4-F1D9F6F38A0C}"/>
              </a:ext>
            </a:extLst>
          </p:cNvPr>
          <p:cNvSpPr txBox="1"/>
          <p:nvPr/>
        </p:nvSpPr>
        <p:spPr>
          <a:xfrm>
            <a:off x="4876255" y="4797152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0</a:t>
            </a:r>
            <a:r>
              <a:rPr kumimoji="1" lang="ja-JP" altLang="en-US" sz="2800"/>
              <a:t>以上</a:t>
            </a:r>
            <a:r>
              <a:rPr kumimoji="1" lang="en-US" altLang="ja-JP" sz="2800"/>
              <a:t>1</a:t>
            </a:r>
            <a:r>
              <a:rPr kumimoji="1" lang="ja-JP" altLang="en-US" sz="2800"/>
              <a:t>未満の実数の乱数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9316C83-286E-154B-BA4C-5413E5A7F75D}"/>
              </a:ext>
            </a:extLst>
          </p:cNvPr>
          <p:cNvSpPr txBox="1"/>
          <p:nvPr/>
        </p:nvSpPr>
        <p:spPr>
          <a:xfrm>
            <a:off x="251520" y="2276872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よく使う関数</a:t>
            </a:r>
            <a:endParaRPr kumimoji="1" lang="ja-JP" altLang="en-US" sz="280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7D6BDC29-50CF-0E4F-AA5A-BF6A6051CA7D}"/>
              </a:ext>
            </a:extLst>
          </p:cNvPr>
          <p:cNvSpPr/>
          <p:nvPr/>
        </p:nvSpPr>
        <p:spPr>
          <a:xfrm>
            <a:off x="91281" y="2852936"/>
            <a:ext cx="32143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28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random.seed(</a:t>
            </a:r>
            <a:r>
              <a:rPr lang="en" altLang="ja-JP" sz="28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8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</a:t>
            </a:r>
            <a:endParaRPr lang="en" altLang="ja-JP" sz="28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D8CA094-5A4C-5842-AE1A-0DA8E9CA40DE}"/>
              </a:ext>
            </a:extLst>
          </p:cNvPr>
          <p:cNvSpPr txBox="1"/>
          <p:nvPr/>
        </p:nvSpPr>
        <p:spPr>
          <a:xfrm>
            <a:off x="4876255" y="2852936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乱数の「種」を設定する</a:t>
            </a:r>
            <a:endParaRPr kumimoji="1" lang="ja-JP" altLang="en-US" sz="280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05445786-7EE9-5647-9744-99FE31A5A7B4}"/>
              </a:ext>
            </a:extLst>
          </p:cNvPr>
          <p:cNvSpPr/>
          <p:nvPr/>
        </p:nvSpPr>
        <p:spPr>
          <a:xfrm>
            <a:off x="107504" y="5733256"/>
            <a:ext cx="48750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random.choice(list)</a:t>
            </a:r>
            <a:endParaRPr lang="en" altLang="ja-JP" sz="32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897B8C9-FC79-0A40-BE37-2444205266B1}"/>
              </a:ext>
            </a:extLst>
          </p:cNvPr>
          <p:cNvSpPr txBox="1"/>
          <p:nvPr/>
        </p:nvSpPr>
        <p:spPr>
          <a:xfrm>
            <a:off x="4860032" y="5661248"/>
            <a:ext cx="34163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ランダムに</a:t>
            </a:r>
            <a:r>
              <a:rPr kumimoji="1" lang="ja-JP" altLang="en-US" sz="2800"/>
              <a:t>リストの</a:t>
            </a:r>
            <a:endParaRPr kumimoji="1" lang="en-US" altLang="ja-JP" sz="2800"/>
          </a:p>
          <a:p>
            <a:r>
              <a:rPr kumimoji="1" lang="ja-JP" altLang="en-US" sz="2800"/>
              <a:t>要素を</a:t>
            </a:r>
            <a:r>
              <a:rPr lang="ja-JP" altLang="en-US" sz="2800"/>
              <a:t>選ぶ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2239695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9095575-07E3-D044-B600-74409950A4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整数の乱数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57A1400-6E2B-4C42-8849-9BBAFFE87360}"/>
              </a:ext>
            </a:extLst>
          </p:cNvPr>
          <p:cNvSpPr txBox="1"/>
          <p:nvPr/>
        </p:nvSpPr>
        <p:spPr>
          <a:xfrm>
            <a:off x="1403648" y="1772816"/>
            <a:ext cx="6027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/>
              <a:t>m</a:t>
            </a:r>
            <a:r>
              <a:rPr lang="ja-JP" altLang="en-US" sz="2800"/>
              <a:t>から</a:t>
            </a:r>
            <a:r>
              <a:rPr lang="en-US" altLang="ja-JP" sz="2800"/>
              <a:t>n</a:t>
            </a:r>
            <a:r>
              <a:rPr lang="ja-JP" altLang="en-US" sz="2800"/>
              <a:t>までの整数の乱数を返す関数</a:t>
            </a:r>
            <a:endParaRPr kumimoji="1" lang="ja-JP" altLang="en-US" sz="280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9A8667B-81C0-1A4A-93AB-77B30A771A94}"/>
              </a:ext>
            </a:extLst>
          </p:cNvPr>
          <p:cNvSpPr/>
          <p:nvPr/>
        </p:nvSpPr>
        <p:spPr>
          <a:xfrm>
            <a:off x="179512" y="1124744"/>
            <a:ext cx="48750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random.randint(m,n)</a:t>
            </a:r>
            <a:endParaRPr lang="en" altLang="ja-JP" sz="32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3D9CA5E-2177-8C4C-A597-18222BAB42AF}"/>
              </a:ext>
            </a:extLst>
          </p:cNvPr>
          <p:cNvSpPr txBox="1"/>
          <p:nvPr/>
        </p:nvSpPr>
        <p:spPr>
          <a:xfrm>
            <a:off x="251520" y="2564904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サイコロを作りたいなら</a:t>
            </a:r>
            <a:endParaRPr kumimoji="1" lang="ja-JP" altLang="en-US" sz="280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291046D-1467-8D41-9847-2CF8EFBD7CA9}"/>
              </a:ext>
            </a:extLst>
          </p:cNvPr>
          <p:cNvSpPr/>
          <p:nvPr/>
        </p:nvSpPr>
        <p:spPr>
          <a:xfrm>
            <a:off x="1403648" y="3068960"/>
            <a:ext cx="4296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28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random.randint(</a:t>
            </a:r>
            <a:r>
              <a:rPr lang="en" altLang="ja-JP" sz="28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8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sz="2800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" altLang="ja-JP" sz="2800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</a:t>
            </a:r>
            <a:endParaRPr lang="en" altLang="ja-JP" sz="2800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9617B73-0412-EB49-898C-7F2A9570769F}"/>
              </a:ext>
            </a:extLst>
          </p:cNvPr>
          <p:cNvSpPr/>
          <p:nvPr/>
        </p:nvSpPr>
        <p:spPr>
          <a:xfrm>
            <a:off x="251520" y="4437112"/>
            <a:ext cx="4572000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random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</a:b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_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):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  print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(random.randint(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" altLang="ja-JP" b="0">
                <a:solidFill>
                  <a:srgbClr val="0460B1"/>
                </a:solidFill>
                <a:effectLst/>
                <a:latin typeface="Menlo" panose="020B0609030804020204" pitchFamily="49" charset="0"/>
              </a:rPr>
              <a:t>))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3E32F69-9AA3-AD4E-BB5E-F5CD459BC885}"/>
              </a:ext>
            </a:extLst>
          </p:cNvPr>
          <p:cNvSpPr/>
          <p:nvPr/>
        </p:nvSpPr>
        <p:spPr>
          <a:xfrm>
            <a:off x="5940152" y="4509120"/>
            <a:ext cx="1976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>
                <a:effectLst/>
                <a:latin typeface="Monaco" pitchFamily="2" charset="0"/>
              </a:rPr>
              <a:t>4, 5, 1, 6, 4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CDD6412-13A3-C642-951B-B6285D8E388B}"/>
              </a:ext>
            </a:extLst>
          </p:cNvPr>
          <p:cNvSpPr/>
          <p:nvPr/>
        </p:nvSpPr>
        <p:spPr>
          <a:xfrm>
            <a:off x="5940152" y="5373216"/>
            <a:ext cx="1976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>
                <a:effectLst/>
                <a:latin typeface="Monaco" pitchFamily="2" charset="0"/>
              </a:rPr>
              <a:t>3, 6, 2, 5, 1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48A205F-C4FA-9F43-9549-33F421A3D7B2}"/>
              </a:ext>
            </a:extLst>
          </p:cNvPr>
          <p:cNvSpPr txBox="1"/>
          <p:nvPr/>
        </p:nvSpPr>
        <p:spPr>
          <a:xfrm>
            <a:off x="251520" y="4005064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プログラム例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1DA8CD6-2223-6F41-BBAC-7583354E855F}"/>
              </a:ext>
            </a:extLst>
          </p:cNvPr>
          <p:cNvSpPr txBox="1"/>
          <p:nvPr/>
        </p:nvSpPr>
        <p:spPr>
          <a:xfrm>
            <a:off x="5796136" y="4077072"/>
            <a:ext cx="2274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実行結果例</a:t>
            </a:r>
            <a:r>
              <a:rPr kumimoji="1" lang="en-US" altLang="ja-JP" sz="2000"/>
              <a:t>(1</a:t>
            </a:r>
            <a:r>
              <a:rPr kumimoji="1" lang="ja-JP" altLang="en-US" sz="2000"/>
              <a:t>回目</a:t>
            </a:r>
            <a:r>
              <a:rPr kumimoji="1" lang="en-US" altLang="ja-JP" sz="2000"/>
              <a:t>)</a:t>
            </a:r>
            <a:endParaRPr kumimoji="1" lang="ja-JP" altLang="en-US" sz="200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FE6B6D0-C95E-3C4A-9B71-20F9F0DA5FF4}"/>
              </a:ext>
            </a:extLst>
          </p:cNvPr>
          <p:cNvSpPr txBox="1"/>
          <p:nvPr/>
        </p:nvSpPr>
        <p:spPr>
          <a:xfrm>
            <a:off x="5796136" y="4941168"/>
            <a:ext cx="2274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実行結果例</a:t>
            </a:r>
            <a:r>
              <a:rPr kumimoji="1" lang="en-US" altLang="ja-JP" sz="2000"/>
              <a:t>(2</a:t>
            </a:r>
            <a:r>
              <a:rPr kumimoji="1" lang="ja-JP" altLang="en-US" sz="2000"/>
              <a:t>回目</a:t>
            </a:r>
            <a:r>
              <a:rPr kumimoji="1" lang="en-US" altLang="ja-JP" sz="2000"/>
              <a:t>)</a:t>
            </a:r>
            <a:endParaRPr kumimoji="1" lang="ja-JP" altLang="en-US" sz="200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63F62A7-5080-A447-8A6F-99EDC2D75B73}"/>
              </a:ext>
            </a:extLst>
          </p:cNvPr>
          <p:cNvSpPr txBox="1"/>
          <p:nvPr/>
        </p:nvSpPr>
        <p:spPr>
          <a:xfrm>
            <a:off x="755576" y="6165304"/>
            <a:ext cx="721223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Python</a:t>
            </a:r>
            <a:r>
              <a:rPr kumimoji="1" lang="ja-JP" altLang="en-US" sz="2400"/>
              <a:t>の</a:t>
            </a:r>
            <a:r>
              <a:rPr lang="ja-JP" altLang="en-US" sz="2400"/>
              <a:t>乱数は、実行するたびに異なる結果になる</a:t>
            </a:r>
            <a:endParaRPr kumimoji="1" lang="ja-JP" altLang="en-US" sz="2400"/>
          </a:p>
        </p:txBody>
      </p:sp>
      <p:sp>
        <p:nvSpPr>
          <p:cNvPr id="14" name="右矢印 13">
            <a:extLst>
              <a:ext uri="{FF2B5EF4-FFF2-40B4-BE49-F238E27FC236}">
                <a16:creationId xmlns:a16="http://schemas.microsoft.com/office/drawing/2014/main" id="{B5A9CFF7-FF03-3146-BC4B-6C62577686FF}"/>
              </a:ext>
            </a:extLst>
          </p:cNvPr>
          <p:cNvSpPr/>
          <p:nvPr/>
        </p:nvSpPr>
        <p:spPr>
          <a:xfrm>
            <a:off x="5220072" y="4077072"/>
            <a:ext cx="360040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右矢印 14">
            <a:extLst>
              <a:ext uri="{FF2B5EF4-FFF2-40B4-BE49-F238E27FC236}">
                <a16:creationId xmlns:a16="http://schemas.microsoft.com/office/drawing/2014/main" id="{B99324E9-5EDB-9D4C-843F-C15A7BF8921A}"/>
              </a:ext>
            </a:extLst>
          </p:cNvPr>
          <p:cNvSpPr/>
          <p:nvPr/>
        </p:nvSpPr>
        <p:spPr>
          <a:xfrm>
            <a:off x="5220072" y="5013176"/>
            <a:ext cx="360040" cy="412624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5696998"/>
      </p:ext>
    </p:extLst>
  </p:cSld>
  <p:clrMapOvr>
    <a:masterClrMapping/>
  </p:clrMapOvr>
</p:sld>
</file>

<file path=ppt/theme/theme1.xml><?xml version="1.0" encoding="utf-8"?>
<a:theme xmlns:a="http://schemas.openxmlformats.org/drawingml/2006/main" name="パーセル">
  <a:themeElements>
    <a:clrScheme name="パーセル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パーセル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{11DA09EC-ABC8-2D40-8DBB-00E840906C4E}tf10001120</Template>
  <TotalTime>6743</TotalTime>
  <Words>1056</Words>
  <Application>Microsoft Macintosh PowerPoint</Application>
  <PresentationFormat>画面に合わせる (4:3)</PresentationFormat>
  <Paragraphs>161</Paragraphs>
  <Slides>18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5" baseType="lpstr">
      <vt:lpstr>HGｺﾞｼｯｸE</vt:lpstr>
      <vt:lpstr>游ゴシック</vt:lpstr>
      <vt:lpstr>Arial</vt:lpstr>
      <vt:lpstr>Gill Sans MT</vt:lpstr>
      <vt:lpstr>Menlo</vt:lpstr>
      <vt:lpstr>Monaco</vt:lpstr>
      <vt:lpstr>パーセル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Microsoft Office ユーザー</cp:lastModifiedBy>
  <cp:revision>1354</cp:revision>
  <dcterms:created xsi:type="dcterms:W3CDTF">2019-01-02T05:23:01Z</dcterms:created>
  <dcterms:modified xsi:type="dcterms:W3CDTF">2019-12-11T09:58:30Z</dcterms:modified>
</cp:coreProperties>
</file>

<file path=docProps/thumbnail.jpeg>
</file>